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7" r:id="rId5"/>
    <p:sldId id="261" r:id="rId6"/>
    <p:sldId id="268" r:id="rId7"/>
    <p:sldId id="262" r:id="rId8"/>
    <p:sldId id="263" r:id="rId9"/>
    <p:sldId id="265" r:id="rId10"/>
    <p:sldId id="266" r:id="rId1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5312A9-E9BB-0326-7122-79F953D65D1C}" v="15" dt="2022-06-28T13:29:33.215"/>
    <p1510:client id="{388FFE3D-3CC7-BCF4-A882-711C25497001}" v="120" dt="2022-06-28T10:21:10.285"/>
    <p1510:client id="{AFAC375D-2944-6F4F-A126-6C86E0D44AE1}" v="86" dt="2022-06-29T09:01:40.090"/>
    <p1510:client id="{B838E327-D9F4-DABF-4B63-C210EC770827}" v="51" dt="2022-06-29T09:21:15.400"/>
    <p1510:client id="{BFED1830-80CB-534C-B8B4-8D35B73E403A}" v="268" dt="2022-06-29T09:05:37.2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E1ABD0-3B69-3DF1-76E8-D033548F194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D4B34B9C-8C42-D4BE-BBF3-96800294B6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9C1C254F-8DB1-CBC0-9A03-D0A1DFDE95A6}"/>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66DAB3F8-1E0E-E7AD-29B7-224E93DC074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0A4D2EF-D016-1021-BC32-9910A9F66756}"/>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2308453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3861FEF-B8D4-8B09-2658-70D2B6C0167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FF8B3C5-6370-9C01-1BFB-BBB9E858F337}"/>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8B2CF71-945E-CDC3-E5C8-3276FC305907}"/>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0E4ED5E0-85B9-CE6E-47D4-F9923C9E305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BF86612-DE4D-5D20-5276-1420CED15FE5}"/>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2968505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B33CD447-1D88-EBCD-A51D-376515CDBC65}"/>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BB34F91-FC0C-0B15-DB88-433A2C8319A7}"/>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85578CD-4AE8-3729-2076-37194CB53B7A}"/>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63743753-D8C6-0552-DD93-AACDB331B90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7FC9772-86C7-BE6C-6BA0-D2C2BE81AF64}"/>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352480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3993DE1-15BE-20D1-E15A-BB0A617C9389}"/>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0BF0154-8444-9BCD-8FFC-8AED59393801}"/>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FDFD49B-3168-AB95-5EE5-E5AC466CA922}"/>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644380A4-F016-7C25-2F0A-C06CE37B4C7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4CE7F6E-5935-136F-3085-410D79FD30A5}"/>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136469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05FC9E-8F3A-5770-5C91-F467D95F7EA6}"/>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83A55825-416C-49C9-6E35-DD0807D42F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96786C23-ECF3-69E3-183D-7D078E079EE2}"/>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5CB87D85-08ED-AFFE-A6CD-2700B3C59C7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EA75733-D061-6E16-1067-D4D9EF015AFF}"/>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1071880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496EBC-F756-DEE3-3BC8-D9BC49CBE23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38F9B93-57FA-86CD-6B6F-B3EF7868BA5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FCA4A550-29AF-B168-9C9A-C00A518BFD3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C41C6753-E682-2B6B-6BA3-085BF86B93A7}"/>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6" name="Segnaposto piè di pagina 5">
            <a:extLst>
              <a:ext uri="{FF2B5EF4-FFF2-40B4-BE49-F238E27FC236}">
                <a16:creationId xmlns:a16="http://schemas.microsoft.com/office/drawing/2014/main" id="{8C8A0830-605E-7944-8B21-92549534854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1D7C1EC-C5F4-B919-3DFE-3875794B1D62}"/>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1286237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1A44A4B-3210-A270-583B-0181DD9BBD2D}"/>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14AA43D2-E2E3-A7ED-1302-D9DC5833CF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8D147B2E-F6FA-EB07-ABAE-A07AD6E30AAF}"/>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F8A87D7F-E8CA-AAB2-2436-983F5385B0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2350CB8D-4FCF-EBA7-9154-50C846FFF24D}"/>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D50F8F09-5E57-6E41-91F5-88A7AE1A03FB}"/>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8" name="Segnaposto piè di pagina 7">
            <a:extLst>
              <a:ext uri="{FF2B5EF4-FFF2-40B4-BE49-F238E27FC236}">
                <a16:creationId xmlns:a16="http://schemas.microsoft.com/office/drawing/2014/main" id="{EE85453B-35B8-C78E-DBBC-3A154BAF1E9A}"/>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B01B6E2D-AD25-0EAA-A098-35D5419CDE61}"/>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567318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7C9BD19-C86F-78F5-8C94-61CD4871C684}"/>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E5FBAE41-A9B7-40CB-32FA-D85676784456}"/>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4" name="Segnaposto piè di pagina 3">
            <a:extLst>
              <a:ext uri="{FF2B5EF4-FFF2-40B4-BE49-F238E27FC236}">
                <a16:creationId xmlns:a16="http://schemas.microsoft.com/office/drawing/2014/main" id="{2D7BDCC6-01AE-D192-3EE6-2FD747F5DF76}"/>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CAA18943-0FF5-0EB8-F783-E482E51EE886}"/>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1995215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D4E5357-B578-5F7E-64CF-EE40170CF4C7}"/>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3" name="Segnaposto piè di pagina 2">
            <a:extLst>
              <a:ext uri="{FF2B5EF4-FFF2-40B4-BE49-F238E27FC236}">
                <a16:creationId xmlns:a16="http://schemas.microsoft.com/office/drawing/2014/main" id="{801C339E-2B73-300B-60F7-765766E8D733}"/>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69244DA2-E5F3-534C-5BEF-20B6514F6B64}"/>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4290043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4707C5-4A85-3A2E-D9D7-F299B454926E}"/>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58A0EE6-0318-6E8F-EE04-E62A2A9B21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81001D2-5374-536E-71A5-00208872DA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0889DA8-34BA-7A48-BFA4-5A015863D0E9}"/>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6" name="Segnaposto piè di pagina 5">
            <a:extLst>
              <a:ext uri="{FF2B5EF4-FFF2-40B4-BE49-F238E27FC236}">
                <a16:creationId xmlns:a16="http://schemas.microsoft.com/office/drawing/2014/main" id="{F3F63764-6C57-38E4-5CCA-92A93B98AAE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3C5CD1E-C6E1-23EE-FBD0-B54DC0EB1601}"/>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663903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55D687-8881-1C5A-982D-6A27B835767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A6639793-2F5B-BA31-DC37-EFD67D4F99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5F767C1F-8432-4C61-4476-8DE540DD90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4D9DAD9-4EDB-BF6D-419D-1DC6B6903319}"/>
              </a:ext>
            </a:extLst>
          </p:cNvPr>
          <p:cNvSpPr>
            <a:spLocks noGrp="1"/>
          </p:cNvSpPr>
          <p:nvPr>
            <p:ph type="dt" sz="half" idx="10"/>
          </p:nvPr>
        </p:nvSpPr>
        <p:spPr/>
        <p:txBody>
          <a:bodyPr/>
          <a:lstStyle/>
          <a:p>
            <a:fld id="{DDF214EC-D0D3-AD45-B95D-69E5A3A3773F}" type="datetimeFigureOut">
              <a:rPr lang="it-IT" smtClean="0"/>
              <a:t>29/06/2022</a:t>
            </a:fld>
            <a:endParaRPr lang="it-IT"/>
          </a:p>
        </p:txBody>
      </p:sp>
      <p:sp>
        <p:nvSpPr>
          <p:cNvPr id="6" name="Segnaposto piè di pagina 5">
            <a:extLst>
              <a:ext uri="{FF2B5EF4-FFF2-40B4-BE49-F238E27FC236}">
                <a16:creationId xmlns:a16="http://schemas.microsoft.com/office/drawing/2014/main" id="{C195C02C-93E9-BFD1-88FD-7E8664DA10DC}"/>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9D03C4E-335A-5E43-B2D9-35091A40EB44}"/>
              </a:ext>
            </a:extLst>
          </p:cNvPr>
          <p:cNvSpPr>
            <a:spLocks noGrp="1"/>
          </p:cNvSpPr>
          <p:nvPr>
            <p:ph type="sldNum" sz="quarter" idx="12"/>
          </p:nvPr>
        </p:nvSpPr>
        <p:spPr/>
        <p:txBody>
          <a:bodyPr/>
          <a:lstStyle/>
          <a:p>
            <a:fld id="{F0A64BE1-659F-C64F-9F6A-2A3B15BC4131}" type="slidenum">
              <a:rPr lang="it-IT" smtClean="0"/>
              <a:t>‹N›</a:t>
            </a:fld>
            <a:endParaRPr lang="it-IT"/>
          </a:p>
        </p:txBody>
      </p:sp>
    </p:spTree>
    <p:extLst>
      <p:ext uri="{BB962C8B-B14F-4D97-AF65-F5344CB8AC3E}">
        <p14:creationId xmlns:p14="http://schemas.microsoft.com/office/powerpoint/2010/main" val="293802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04137F1F-F8DE-DFBF-44AA-2534620F61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F625834-359F-A40B-0991-CE8FDA1606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1203E12-1311-D972-E949-2400EEB2F6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F214EC-D0D3-AD45-B95D-69E5A3A3773F}" type="datetimeFigureOut">
              <a:rPr lang="it-IT" smtClean="0"/>
              <a:t>29/06/2022</a:t>
            </a:fld>
            <a:endParaRPr lang="it-IT"/>
          </a:p>
        </p:txBody>
      </p:sp>
      <p:sp>
        <p:nvSpPr>
          <p:cNvPr id="5" name="Segnaposto piè di pagina 4">
            <a:extLst>
              <a:ext uri="{FF2B5EF4-FFF2-40B4-BE49-F238E27FC236}">
                <a16:creationId xmlns:a16="http://schemas.microsoft.com/office/drawing/2014/main" id="{B81E38BC-108A-40D5-6B71-805702F1EB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7464409-BA51-FDE7-EEEB-7E433A85F9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A64BE1-659F-C64F-9F6A-2A3B15BC4131}" type="slidenum">
              <a:rPr lang="it-IT" smtClean="0"/>
              <a:t>‹N›</a:t>
            </a:fld>
            <a:endParaRPr lang="it-IT"/>
          </a:p>
        </p:txBody>
      </p:sp>
    </p:spTree>
    <p:extLst>
      <p:ext uri="{BB962C8B-B14F-4D97-AF65-F5344CB8AC3E}">
        <p14:creationId xmlns:p14="http://schemas.microsoft.com/office/powerpoint/2010/main" val="23086515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fondale oceanico&#10;&#10;Descrizione generata automaticamente">
            <a:extLst>
              <a:ext uri="{FF2B5EF4-FFF2-40B4-BE49-F238E27FC236}">
                <a16:creationId xmlns:a16="http://schemas.microsoft.com/office/drawing/2014/main" id="{7AC37401-563D-6F6B-3A47-B709E2AD1007}"/>
              </a:ext>
            </a:extLst>
          </p:cNvPr>
          <p:cNvPicPr>
            <a:picLocks noChangeAspect="1"/>
          </p:cNvPicPr>
          <p:nvPr/>
        </p:nvPicPr>
        <p:blipFill rotWithShape="1">
          <a:blip r:embed="rId2"/>
          <a:srcRect l="6875" r="29925"/>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Immagine 7">
            <a:extLst>
              <a:ext uri="{FF2B5EF4-FFF2-40B4-BE49-F238E27FC236}">
                <a16:creationId xmlns:a16="http://schemas.microsoft.com/office/drawing/2014/main" id="{7EA52014-4E2B-D885-386A-C756A492DA8E}"/>
              </a:ext>
            </a:extLst>
          </p:cNvPr>
          <p:cNvPicPr>
            <a:picLocks noChangeAspect="1"/>
          </p:cNvPicPr>
          <p:nvPr/>
        </p:nvPicPr>
        <p:blipFill>
          <a:blip r:embed="rId3"/>
          <a:stretch>
            <a:fillRect/>
          </a:stretch>
        </p:blipFill>
        <p:spPr>
          <a:xfrm>
            <a:off x="1748121" y="196340"/>
            <a:ext cx="1409701" cy="1445419"/>
          </a:xfrm>
          <a:prstGeom prst="rect">
            <a:avLst/>
          </a:prstGeom>
        </p:spPr>
      </p:pic>
      <p:sp>
        <p:nvSpPr>
          <p:cNvPr id="8" name="CasellaDiTesto 7">
            <a:extLst>
              <a:ext uri="{FF2B5EF4-FFF2-40B4-BE49-F238E27FC236}">
                <a16:creationId xmlns:a16="http://schemas.microsoft.com/office/drawing/2014/main" id="{71D18FC6-4040-AB20-F032-A023436BEC29}"/>
              </a:ext>
            </a:extLst>
          </p:cNvPr>
          <p:cNvSpPr txBox="1"/>
          <p:nvPr/>
        </p:nvSpPr>
        <p:spPr>
          <a:xfrm>
            <a:off x="888130" y="1710847"/>
            <a:ext cx="34544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cs typeface="Calibri"/>
              </a:rPr>
              <a:t>Laurea Magistrale in Ingegneria Informatica e dell'Automazione</a:t>
            </a:r>
          </a:p>
        </p:txBody>
      </p:sp>
      <p:sp>
        <p:nvSpPr>
          <p:cNvPr id="9" name="CasellaDiTesto 8">
            <a:extLst>
              <a:ext uri="{FF2B5EF4-FFF2-40B4-BE49-F238E27FC236}">
                <a16:creationId xmlns:a16="http://schemas.microsoft.com/office/drawing/2014/main" id="{86C60C95-8355-612D-FCE1-25AD54A5BCBC}"/>
              </a:ext>
            </a:extLst>
          </p:cNvPr>
          <p:cNvSpPr txBox="1"/>
          <p:nvPr/>
        </p:nvSpPr>
        <p:spPr>
          <a:xfrm>
            <a:off x="650484" y="2355763"/>
            <a:ext cx="36195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a:cs typeface="Calibri"/>
              </a:rPr>
              <a:t>Corso: Computer Graphics &amp; Multimedia</a:t>
            </a:r>
            <a:endParaRPr lang="it-IT"/>
          </a:p>
        </p:txBody>
      </p:sp>
      <p:sp>
        <p:nvSpPr>
          <p:cNvPr id="13" name="CasellaDiTesto 12">
            <a:extLst>
              <a:ext uri="{FF2B5EF4-FFF2-40B4-BE49-F238E27FC236}">
                <a16:creationId xmlns:a16="http://schemas.microsoft.com/office/drawing/2014/main" id="{93C2D537-909A-B480-204F-029DF3FAE8EA}"/>
              </a:ext>
            </a:extLst>
          </p:cNvPr>
          <p:cNvSpPr txBox="1"/>
          <p:nvPr/>
        </p:nvSpPr>
        <p:spPr>
          <a:xfrm>
            <a:off x="981075" y="4079875"/>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2400" b="1">
                <a:cs typeface="Calibri"/>
              </a:rPr>
              <a:t>Progetto 18</a:t>
            </a:r>
          </a:p>
        </p:txBody>
      </p:sp>
      <p:sp>
        <p:nvSpPr>
          <p:cNvPr id="14" name="CasellaDiTesto 13">
            <a:extLst>
              <a:ext uri="{FF2B5EF4-FFF2-40B4-BE49-F238E27FC236}">
                <a16:creationId xmlns:a16="http://schemas.microsoft.com/office/drawing/2014/main" id="{47FF3719-6653-8F64-59CD-B46E2D9E0D2D}"/>
              </a:ext>
            </a:extLst>
          </p:cNvPr>
          <p:cNvSpPr txBox="1"/>
          <p:nvPr/>
        </p:nvSpPr>
        <p:spPr>
          <a:xfrm>
            <a:off x="1104900" y="4851400"/>
            <a:ext cx="2717800" cy="12958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it-IT">
                <a:cs typeface="Calibri"/>
              </a:rPr>
              <a:t>Simone Cappella 1102480</a:t>
            </a:r>
            <a:endParaRPr lang="it-IT"/>
          </a:p>
          <a:p>
            <a:pPr>
              <a:lnSpc>
                <a:spcPct val="150000"/>
              </a:lnSpc>
            </a:pPr>
            <a:r>
              <a:rPr lang="it-IT">
                <a:cs typeface="Calibri"/>
              </a:rPr>
              <a:t>Federico Miscia   1101194</a:t>
            </a:r>
          </a:p>
          <a:p>
            <a:pPr>
              <a:lnSpc>
                <a:spcPct val="150000"/>
              </a:lnSpc>
            </a:pPr>
            <a:r>
              <a:rPr lang="it-IT">
                <a:cs typeface="Calibri"/>
              </a:rPr>
              <a:t>Andrea </a:t>
            </a:r>
            <a:r>
              <a:rPr lang="it-IT" err="1">
                <a:cs typeface="Calibri"/>
              </a:rPr>
              <a:t>Pinciaroli</a:t>
            </a:r>
            <a:r>
              <a:rPr lang="it-IT">
                <a:cs typeface="Calibri"/>
              </a:rPr>
              <a:t> 1101202</a:t>
            </a:r>
          </a:p>
        </p:txBody>
      </p:sp>
      <p:sp>
        <p:nvSpPr>
          <p:cNvPr id="3" name="Rettangolo 2">
            <a:extLst>
              <a:ext uri="{FF2B5EF4-FFF2-40B4-BE49-F238E27FC236}">
                <a16:creationId xmlns:a16="http://schemas.microsoft.com/office/drawing/2014/main" id="{421E2AFB-C6B4-8618-F9EF-699952F9D6DC}"/>
              </a:ext>
            </a:extLst>
          </p:cNvPr>
          <p:cNvSpPr/>
          <p:nvPr/>
        </p:nvSpPr>
        <p:spPr>
          <a:xfrm>
            <a:off x="265471" y="540774"/>
            <a:ext cx="1140542" cy="23121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t-IT"/>
          </a:p>
        </p:txBody>
      </p:sp>
      <p:sp>
        <p:nvSpPr>
          <p:cNvPr id="2" name="CasellaDiTesto 1">
            <a:extLst>
              <a:ext uri="{FF2B5EF4-FFF2-40B4-BE49-F238E27FC236}">
                <a16:creationId xmlns:a16="http://schemas.microsoft.com/office/drawing/2014/main" id="{37459534-C2AD-EEEB-9076-1B5D76FBC22B}"/>
              </a:ext>
            </a:extLst>
          </p:cNvPr>
          <p:cNvSpPr txBox="1"/>
          <p:nvPr/>
        </p:nvSpPr>
        <p:spPr>
          <a:xfrm>
            <a:off x="650484" y="3055131"/>
            <a:ext cx="36195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a:cs typeface="Calibri"/>
              </a:rPr>
              <a:t>Professore: Primo Zingaretti</a:t>
            </a:r>
          </a:p>
          <a:p>
            <a:pPr algn="ctr"/>
            <a:r>
              <a:rPr lang="it-IT">
                <a:cs typeface="Calibri"/>
              </a:rPr>
              <a:t>Assistenti: Balloni Emanuele, Della </a:t>
            </a:r>
            <a:r>
              <a:rPr lang="it-IT" err="1">
                <a:cs typeface="Calibri"/>
              </a:rPr>
              <a:t>Sciucca</a:t>
            </a:r>
            <a:r>
              <a:rPr lang="it-IT">
                <a:cs typeface="Calibri"/>
              </a:rPr>
              <a:t> Laura, </a:t>
            </a:r>
            <a:r>
              <a:rPr lang="it-IT" err="1">
                <a:cs typeface="Calibri"/>
              </a:rPr>
              <a:t>Pierdicca</a:t>
            </a:r>
            <a:r>
              <a:rPr lang="it-IT">
                <a:cs typeface="Calibri"/>
              </a:rPr>
              <a:t> Roberto</a:t>
            </a:r>
          </a:p>
        </p:txBody>
      </p:sp>
    </p:spTree>
    <p:extLst>
      <p:ext uri="{BB962C8B-B14F-4D97-AF65-F5344CB8AC3E}">
        <p14:creationId xmlns:p14="http://schemas.microsoft.com/office/powerpoint/2010/main" val="136660661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Freeform: Shape 46">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838200" y="253397"/>
            <a:ext cx="10515600" cy="1273233"/>
          </a:xfrm>
        </p:spPr>
        <p:txBody>
          <a:bodyPr>
            <a:normAutofit/>
          </a:bodyPr>
          <a:lstStyle/>
          <a:p>
            <a:r>
              <a:rPr lang="it-IT" sz="4000" b="1"/>
              <a:t>Sviluppi futuri</a:t>
            </a:r>
          </a:p>
        </p:txBody>
      </p:sp>
      <p:sp>
        <p:nvSpPr>
          <p:cNvPr id="51" name="Rectangle 50">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Immagine 5">
            <a:extLst>
              <a:ext uri="{FF2B5EF4-FFF2-40B4-BE49-F238E27FC236}">
                <a16:creationId xmlns:a16="http://schemas.microsoft.com/office/drawing/2014/main" id="{D061B74D-D929-5233-8B3C-F252DF18D5F2}"/>
              </a:ext>
            </a:extLst>
          </p:cNvPr>
          <p:cNvPicPr>
            <a:picLocks noChangeAspect="1"/>
          </p:cNvPicPr>
          <p:nvPr/>
        </p:nvPicPr>
        <p:blipFill>
          <a:blip r:embed="rId2"/>
          <a:stretch>
            <a:fillRect/>
          </a:stretch>
        </p:blipFill>
        <p:spPr>
          <a:xfrm>
            <a:off x="8500224" y="4175"/>
            <a:ext cx="3688374" cy="6849649"/>
          </a:xfrm>
          <a:prstGeom prst="rect">
            <a:avLst/>
          </a:prstGeom>
        </p:spPr>
      </p:pic>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93734" y="2384079"/>
            <a:ext cx="8156532" cy="3694176"/>
          </a:xfrm>
        </p:spPr>
        <p:txBody>
          <a:bodyPr>
            <a:normAutofit fontScale="92500"/>
          </a:bodyPr>
          <a:lstStyle/>
          <a:p>
            <a:pPr algn="just">
              <a:lnSpc>
                <a:spcPct val="150000"/>
              </a:lnSpc>
            </a:pPr>
            <a:r>
              <a:rPr lang="it-IT" sz="2400"/>
              <a:t>Implementare funzione per far apparire i monumenti direttamente su superfici reali anziché utilizzare una sede virtuale iniziale. </a:t>
            </a:r>
          </a:p>
          <a:p>
            <a:pPr algn="just">
              <a:lnSpc>
                <a:spcPct val="150000"/>
              </a:lnSpc>
            </a:pPr>
            <a:r>
              <a:rPr lang="it-IT" sz="2400"/>
              <a:t>Rendere la funzione educativa più </a:t>
            </a:r>
            <a:r>
              <a:rPr lang="it-IT" sz="2400" i="1" err="1"/>
              <a:t>challenging</a:t>
            </a:r>
            <a:r>
              <a:rPr lang="it-IT" sz="2400"/>
              <a:t> implementando un sistema a punteggi.</a:t>
            </a:r>
          </a:p>
          <a:p>
            <a:pPr algn="just">
              <a:lnSpc>
                <a:spcPct val="150000"/>
              </a:lnSpc>
            </a:pPr>
            <a:r>
              <a:rPr lang="it-IT" sz="2400"/>
              <a:t>Implementare avatar virtuale per aggiungere features di interazione vocale.</a:t>
            </a:r>
          </a:p>
          <a:p>
            <a:pPr marL="0" indent="0">
              <a:buNone/>
            </a:pPr>
            <a:endParaRPr lang="it-IT" sz="2200"/>
          </a:p>
        </p:txBody>
      </p:sp>
    </p:spTree>
    <p:extLst>
      <p:ext uri="{BB962C8B-B14F-4D97-AF65-F5344CB8AC3E}">
        <p14:creationId xmlns:p14="http://schemas.microsoft.com/office/powerpoint/2010/main" val="2899746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43B9CA2-4B31-4ACD-9A9F-B8E6C6420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descr="Immagine che contiene cielo, esterni, edificio, torre&#10;&#10;Descrizione generata automaticamente">
            <a:extLst>
              <a:ext uri="{FF2B5EF4-FFF2-40B4-BE49-F238E27FC236}">
                <a16:creationId xmlns:a16="http://schemas.microsoft.com/office/drawing/2014/main" id="{DB3BA030-C940-91C4-5EE7-F19B1030B3FC}"/>
              </a:ext>
            </a:extLst>
          </p:cNvPr>
          <p:cNvPicPr>
            <a:picLocks noChangeAspect="1"/>
          </p:cNvPicPr>
          <p:nvPr/>
        </p:nvPicPr>
        <p:blipFill rotWithShape="1">
          <a:blip r:embed="rId2"/>
          <a:srcRect t="30347" r="1" b="1"/>
          <a:stretch/>
        </p:blipFill>
        <p:spPr>
          <a:xfrm>
            <a:off x="8529321" y="10"/>
            <a:ext cx="3662680" cy="3401558"/>
          </a:xfrm>
          <a:custGeom>
            <a:avLst/>
            <a:gdLst/>
            <a:ahLst/>
            <a:cxnLst/>
            <a:rect l="l" t="t" r="r" b="b"/>
            <a:pathLst>
              <a:path w="3662680" h="3401568">
                <a:moveTo>
                  <a:pt x="0" y="0"/>
                </a:moveTo>
                <a:lnTo>
                  <a:pt x="3662680" y="0"/>
                </a:lnTo>
                <a:lnTo>
                  <a:pt x="3662680" y="3401568"/>
                </a:lnTo>
                <a:lnTo>
                  <a:pt x="774527" y="3401568"/>
                </a:lnTo>
                <a:lnTo>
                  <a:pt x="769892" y="3133175"/>
                </a:lnTo>
                <a:cubicBezTo>
                  <a:pt x="732577" y="2055441"/>
                  <a:pt x="492520" y="1056020"/>
                  <a:pt x="104445" y="215033"/>
                </a:cubicBezTo>
                <a:close/>
              </a:path>
            </a:pathLst>
          </a:custGeom>
        </p:spPr>
      </p:pic>
      <p:pic>
        <p:nvPicPr>
          <p:cNvPr id="11" name="Immagine 10" descr="Immagine che contiene cielo, esterni, edificio, rovina&#10;&#10;Descrizione generata automaticamente">
            <a:extLst>
              <a:ext uri="{FF2B5EF4-FFF2-40B4-BE49-F238E27FC236}">
                <a16:creationId xmlns:a16="http://schemas.microsoft.com/office/drawing/2014/main" id="{4E1287F9-EA2B-7737-3B4F-2CD50283188C}"/>
              </a:ext>
            </a:extLst>
          </p:cNvPr>
          <p:cNvPicPr>
            <a:picLocks noChangeAspect="1"/>
          </p:cNvPicPr>
          <p:nvPr/>
        </p:nvPicPr>
        <p:blipFill rotWithShape="1">
          <a:blip r:embed="rId3"/>
          <a:srcRect l="15600" r="3590" b="1"/>
          <a:stretch/>
        </p:blipFill>
        <p:spPr>
          <a:xfrm>
            <a:off x="5115314" y="10"/>
            <a:ext cx="4118110" cy="3401558"/>
          </a:xfrm>
          <a:custGeom>
            <a:avLst/>
            <a:gdLst/>
            <a:ahLst/>
            <a:cxnLst/>
            <a:rect l="l" t="t" r="r" b="b"/>
            <a:pathLst>
              <a:path w="4118110" h="3401568">
                <a:moveTo>
                  <a:pt x="0" y="0"/>
                </a:moveTo>
                <a:lnTo>
                  <a:pt x="3343575" y="0"/>
                </a:lnTo>
                <a:lnTo>
                  <a:pt x="3448028" y="215050"/>
                </a:lnTo>
                <a:cubicBezTo>
                  <a:pt x="3836103" y="1056037"/>
                  <a:pt x="4076161" y="2055458"/>
                  <a:pt x="4113475" y="3133192"/>
                </a:cubicBezTo>
                <a:lnTo>
                  <a:pt x="4118110" y="3401568"/>
                </a:lnTo>
                <a:lnTo>
                  <a:pt x="801224" y="3401568"/>
                </a:lnTo>
                <a:lnTo>
                  <a:pt x="797493" y="3185579"/>
                </a:lnTo>
                <a:cubicBezTo>
                  <a:pt x="756786" y="2009870"/>
                  <a:pt x="474799" y="927359"/>
                  <a:pt x="22579" y="42066"/>
                </a:cubicBezTo>
                <a:close/>
              </a:path>
            </a:pathLst>
          </a:custGeom>
        </p:spPr>
      </p:pic>
      <p:pic>
        <p:nvPicPr>
          <p:cNvPr id="5" name="Immagine 4" descr="Immagine che contiene esterni, edificio, pietra, arco&#10;&#10;Descrizione generata automaticamente">
            <a:extLst>
              <a:ext uri="{FF2B5EF4-FFF2-40B4-BE49-F238E27FC236}">
                <a16:creationId xmlns:a16="http://schemas.microsoft.com/office/drawing/2014/main" id="{ECCE979D-E453-D184-C431-4DA8B6A75A61}"/>
              </a:ext>
            </a:extLst>
          </p:cNvPr>
          <p:cNvPicPr>
            <a:picLocks noChangeAspect="1"/>
          </p:cNvPicPr>
          <p:nvPr/>
        </p:nvPicPr>
        <p:blipFill rotWithShape="1">
          <a:blip r:embed="rId4"/>
          <a:srcRect t="16794" r="-1" b="12245"/>
          <a:stretch/>
        </p:blipFill>
        <p:spPr>
          <a:xfrm>
            <a:off x="5168353" y="3456432"/>
            <a:ext cx="7023646" cy="3401568"/>
          </a:xfrm>
          <a:custGeom>
            <a:avLst/>
            <a:gdLst/>
            <a:ahLst/>
            <a:cxnLst/>
            <a:rect l="l" t="t" r="r" b="b"/>
            <a:pathLst>
              <a:path w="7023646" h="3401568">
                <a:moveTo>
                  <a:pt x="749132" y="0"/>
                </a:moveTo>
                <a:lnTo>
                  <a:pt x="7023646" y="0"/>
                </a:lnTo>
                <a:lnTo>
                  <a:pt x="7023646" y="3401568"/>
                </a:lnTo>
                <a:lnTo>
                  <a:pt x="0" y="3401568"/>
                </a:lnTo>
                <a:lnTo>
                  <a:pt x="79008" y="3238906"/>
                </a:lnTo>
                <a:cubicBezTo>
                  <a:pt x="502362" y="2321466"/>
                  <a:pt x="749563" y="1215476"/>
                  <a:pt x="749563" y="24956"/>
                </a:cubicBezTo>
                <a:close/>
              </a:path>
            </a:pathLst>
          </a:custGeom>
        </p:spPr>
      </p:pic>
      <p:sp useBgFill="1">
        <p:nvSpPr>
          <p:cNvPr id="23" name="Freeform: Shape 22">
            <a:extLst>
              <a:ext uri="{FF2B5EF4-FFF2-40B4-BE49-F238E27FC236}">
                <a16:creationId xmlns:a16="http://schemas.microsoft.com/office/drawing/2014/main" id="{33F94DB1-BC5D-454D-845C-7BA3A1F46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32965" cy="6858000"/>
          </a:xfrm>
          <a:custGeom>
            <a:avLst/>
            <a:gdLst>
              <a:gd name="connsiteX0" fmla="*/ 0 w 5932965"/>
              <a:gd name="connsiteY0" fmla="*/ 0 h 6858000"/>
              <a:gd name="connsiteX1" fmla="*/ 5140363 w 5932965"/>
              <a:gd name="connsiteY1" fmla="*/ 0 h 6858000"/>
              <a:gd name="connsiteX2" fmla="*/ 5152943 w 5932965"/>
              <a:gd name="connsiteY2" fmla="*/ 23550 h 6858000"/>
              <a:gd name="connsiteX3" fmla="*/ 5932965 w 5932965"/>
              <a:gd name="connsiteY3" fmla="*/ 3479505 h 6858000"/>
              <a:gd name="connsiteX4" fmla="*/ 5262410 w 5932965"/>
              <a:gd name="connsiteY4" fmla="*/ 6708999 h 6858000"/>
              <a:gd name="connsiteX5" fmla="*/ 5190385 w 5932965"/>
              <a:gd name="connsiteY5" fmla="*/ 6858000 h 6858000"/>
              <a:gd name="connsiteX6" fmla="*/ 0 w 59329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2965" h="6858000">
                <a:moveTo>
                  <a:pt x="0" y="0"/>
                </a:moveTo>
                <a:lnTo>
                  <a:pt x="5140363" y="0"/>
                </a:lnTo>
                <a:lnTo>
                  <a:pt x="5152943" y="23550"/>
                </a:lnTo>
                <a:cubicBezTo>
                  <a:pt x="5642847" y="987256"/>
                  <a:pt x="5932965" y="2183538"/>
                  <a:pt x="5932965" y="3479505"/>
                </a:cubicBezTo>
                <a:cubicBezTo>
                  <a:pt x="5932965" y="4675783"/>
                  <a:pt x="5685764" y="5787121"/>
                  <a:pt x="5262410" y="6708999"/>
                </a:cubicBezTo>
                <a:lnTo>
                  <a:pt x="5190385"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5676B86F-860B-4586-BCAA-C0650C09B7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2333" cy="6858000"/>
          </a:xfrm>
          <a:custGeom>
            <a:avLst/>
            <a:gdLst>
              <a:gd name="connsiteX0" fmla="*/ 0 w 5922333"/>
              <a:gd name="connsiteY0" fmla="*/ 0 h 6858000"/>
              <a:gd name="connsiteX1" fmla="*/ 5129731 w 5922333"/>
              <a:gd name="connsiteY1" fmla="*/ 0 h 6858000"/>
              <a:gd name="connsiteX2" fmla="*/ 5142311 w 5922333"/>
              <a:gd name="connsiteY2" fmla="*/ 23550 h 6858000"/>
              <a:gd name="connsiteX3" fmla="*/ 5922333 w 5922333"/>
              <a:gd name="connsiteY3" fmla="*/ 3479505 h 6858000"/>
              <a:gd name="connsiteX4" fmla="*/ 5251778 w 5922333"/>
              <a:gd name="connsiteY4" fmla="*/ 6708999 h 6858000"/>
              <a:gd name="connsiteX5" fmla="*/ 5179753 w 5922333"/>
              <a:gd name="connsiteY5" fmla="*/ 6858000 h 6858000"/>
              <a:gd name="connsiteX6" fmla="*/ 0 w 592233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2333" h="6858000">
                <a:moveTo>
                  <a:pt x="0" y="0"/>
                </a:moveTo>
                <a:lnTo>
                  <a:pt x="5129731" y="0"/>
                </a:lnTo>
                <a:lnTo>
                  <a:pt x="5142311" y="23550"/>
                </a:lnTo>
                <a:cubicBezTo>
                  <a:pt x="5632215" y="987256"/>
                  <a:pt x="5922333" y="2183538"/>
                  <a:pt x="5922333" y="3479505"/>
                </a:cubicBezTo>
                <a:cubicBezTo>
                  <a:pt x="5922333" y="4675783"/>
                  <a:pt x="5675132" y="5787121"/>
                  <a:pt x="5251778" y="6708999"/>
                </a:cubicBezTo>
                <a:lnTo>
                  <a:pt x="5179753"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48056" y="685800"/>
            <a:ext cx="4922338" cy="1325563"/>
          </a:xfrm>
        </p:spPr>
        <p:txBody>
          <a:bodyPr>
            <a:normAutofit/>
          </a:bodyPr>
          <a:lstStyle/>
          <a:p>
            <a:r>
              <a:rPr lang="it-IT" sz="2900" b="1"/>
              <a:t>Mixed Reality con Microsoft HoloLens per la visualizzazione di monumenti </a:t>
            </a:r>
          </a:p>
        </p:txBody>
      </p:sp>
      <p:sp>
        <p:nvSpPr>
          <p:cNvPr id="27" name="Rectangle 26">
            <a:extLst>
              <a:ext uri="{FF2B5EF4-FFF2-40B4-BE49-F238E27FC236}">
                <a16:creationId xmlns:a16="http://schemas.microsoft.com/office/drawing/2014/main" id="{8C818ED5-2F56-4171-9445-3AA4F4462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DE74FCE8-866C-4AFA-B45C-FACE2A609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1" y="2089941"/>
            <a:ext cx="497043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48056" y="2514600"/>
            <a:ext cx="4922338" cy="3666744"/>
          </a:xfrm>
        </p:spPr>
        <p:txBody>
          <a:bodyPr>
            <a:normAutofit lnSpcReduction="10000"/>
          </a:bodyPr>
          <a:lstStyle/>
          <a:p>
            <a:r>
              <a:rPr lang="it-IT" sz="2400"/>
              <a:t>Realizzare un ambiente in </a:t>
            </a:r>
            <a:r>
              <a:rPr lang="it-IT" sz="2400" b="1"/>
              <a:t>Mixed Reality </a:t>
            </a:r>
            <a:r>
              <a:rPr lang="it-IT" sz="2400"/>
              <a:t>che permetta di visionare ed interagire con </a:t>
            </a:r>
            <a:r>
              <a:rPr lang="it-IT" sz="2400" b="1"/>
              <a:t>monumenti</a:t>
            </a:r>
            <a:r>
              <a:rPr lang="it-IT" sz="2400"/>
              <a:t> ed edifici della Siria andati </a:t>
            </a:r>
            <a:r>
              <a:rPr lang="it-IT" sz="2400" b="1"/>
              <a:t>perduti</a:t>
            </a:r>
            <a:r>
              <a:rPr lang="it-IT" sz="2400"/>
              <a:t>, a partire da modelli 3D forniti. </a:t>
            </a:r>
          </a:p>
          <a:p>
            <a:endParaRPr lang="it-IT" sz="2000"/>
          </a:p>
          <a:p>
            <a:r>
              <a:rPr lang="it-IT" sz="2400"/>
              <a:t>Monumenti interessati:</a:t>
            </a:r>
          </a:p>
          <a:p>
            <a:pPr lvl="1"/>
            <a:r>
              <a:rPr lang="it-IT"/>
              <a:t>Arco di Palmira (1)</a:t>
            </a:r>
          </a:p>
          <a:p>
            <a:pPr lvl="1"/>
            <a:r>
              <a:rPr lang="it-IT"/>
              <a:t>Minareto (2)</a:t>
            </a:r>
          </a:p>
          <a:p>
            <a:pPr lvl="1"/>
            <a:r>
              <a:rPr lang="it-IT"/>
              <a:t>Tempio di Bell (3)</a:t>
            </a:r>
          </a:p>
          <a:p>
            <a:endParaRPr lang="it-IT" sz="2000"/>
          </a:p>
          <a:p>
            <a:pPr marL="0" indent="0">
              <a:buNone/>
            </a:pPr>
            <a:endParaRPr lang="it-IT" sz="2000"/>
          </a:p>
        </p:txBody>
      </p:sp>
      <p:sp>
        <p:nvSpPr>
          <p:cNvPr id="4" name="Ovale 3">
            <a:extLst>
              <a:ext uri="{FF2B5EF4-FFF2-40B4-BE49-F238E27FC236}">
                <a16:creationId xmlns:a16="http://schemas.microsoft.com/office/drawing/2014/main" id="{075002D9-ABB2-8D1B-727C-5E33CA89D59D}"/>
              </a:ext>
            </a:extLst>
          </p:cNvPr>
          <p:cNvSpPr/>
          <p:nvPr/>
        </p:nvSpPr>
        <p:spPr>
          <a:xfrm>
            <a:off x="11823461" y="3562696"/>
            <a:ext cx="312209" cy="424196"/>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335FB3A8-D79A-1DF6-1FCA-EF681F84450B}"/>
              </a:ext>
            </a:extLst>
          </p:cNvPr>
          <p:cNvSpPr txBox="1"/>
          <p:nvPr/>
        </p:nvSpPr>
        <p:spPr>
          <a:xfrm>
            <a:off x="11823461" y="3590128"/>
            <a:ext cx="312209" cy="369332"/>
          </a:xfrm>
          <a:prstGeom prst="rect">
            <a:avLst/>
          </a:prstGeom>
          <a:noFill/>
        </p:spPr>
        <p:txBody>
          <a:bodyPr wrap="square" rtlCol="0">
            <a:spAutoFit/>
          </a:bodyPr>
          <a:lstStyle/>
          <a:p>
            <a:r>
              <a:rPr lang="it-IT"/>
              <a:t>1</a:t>
            </a:r>
          </a:p>
        </p:txBody>
      </p:sp>
      <p:sp>
        <p:nvSpPr>
          <p:cNvPr id="6" name="Ovale 5">
            <a:extLst>
              <a:ext uri="{FF2B5EF4-FFF2-40B4-BE49-F238E27FC236}">
                <a16:creationId xmlns:a16="http://schemas.microsoft.com/office/drawing/2014/main" id="{B773E906-5C50-CFB1-A16C-E23CCEFEF1DA}"/>
              </a:ext>
            </a:extLst>
          </p:cNvPr>
          <p:cNvSpPr/>
          <p:nvPr/>
        </p:nvSpPr>
        <p:spPr>
          <a:xfrm>
            <a:off x="11822849" y="160953"/>
            <a:ext cx="312821" cy="34600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CasellaDiTesto 16">
            <a:extLst>
              <a:ext uri="{FF2B5EF4-FFF2-40B4-BE49-F238E27FC236}">
                <a16:creationId xmlns:a16="http://schemas.microsoft.com/office/drawing/2014/main" id="{C6D1E44C-E4ED-142F-C459-85326DCE1745}"/>
              </a:ext>
            </a:extLst>
          </p:cNvPr>
          <p:cNvSpPr txBox="1"/>
          <p:nvPr/>
        </p:nvSpPr>
        <p:spPr>
          <a:xfrm>
            <a:off x="11822848" y="165058"/>
            <a:ext cx="312821" cy="369332"/>
          </a:xfrm>
          <a:prstGeom prst="rect">
            <a:avLst/>
          </a:prstGeom>
          <a:noFill/>
        </p:spPr>
        <p:txBody>
          <a:bodyPr wrap="square" rtlCol="0">
            <a:spAutoFit/>
          </a:bodyPr>
          <a:lstStyle/>
          <a:p>
            <a:r>
              <a:rPr lang="it-IT"/>
              <a:t>2</a:t>
            </a:r>
          </a:p>
        </p:txBody>
      </p:sp>
      <p:sp>
        <p:nvSpPr>
          <p:cNvPr id="8" name="Ovale 7">
            <a:extLst>
              <a:ext uri="{FF2B5EF4-FFF2-40B4-BE49-F238E27FC236}">
                <a16:creationId xmlns:a16="http://schemas.microsoft.com/office/drawing/2014/main" id="{50E6714F-2CD5-41F3-2985-059338EA4376}"/>
              </a:ext>
            </a:extLst>
          </p:cNvPr>
          <p:cNvSpPr/>
          <p:nvPr/>
        </p:nvSpPr>
        <p:spPr>
          <a:xfrm>
            <a:off x="5932965" y="280916"/>
            <a:ext cx="326071" cy="40488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CasellaDiTesto 12">
            <a:extLst>
              <a:ext uri="{FF2B5EF4-FFF2-40B4-BE49-F238E27FC236}">
                <a16:creationId xmlns:a16="http://schemas.microsoft.com/office/drawing/2014/main" id="{5B6EC60B-3893-D7A8-8952-51C3648126B8}"/>
              </a:ext>
            </a:extLst>
          </p:cNvPr>
          <p:cNvSpPr txBox="1"/>
          <p:nvPr/>
        </p:nvSpPr>
        <p:spPr>
          <a:xfrm>
            <a:off x="5939896" y="300440"/>
            <a:ext cx="362220" cy="369332"/>
          </a:xfrm>
          <a:prstGeom prst="rect">
            <a:avLst/>
          </a:prstGeom>
          <a:noFill/>
        </p:spPr>
        <p:txBody>
          <a:bodyPr wrap="square" rtlCol="0">
            <a:spAutoFit/>
          </a:bodyPr>
          <a:lstStyle/>
          <a:p>
            <a:r>
              <a:rPr lang="it-IT"/>
              <a:t>3</a:t>
            </a:r>
          </a:p>
        </p:txBody>
      </p:sp>
    </p:spTree>
    <p:extLst>
      <p:ext uri="{BB962C8B-B14F-4D97-AF65-F5344CB8AC3E}">
        <p14:creationId xmlns:p14="http://schemas.microsoft.com/office/powerpoint/2010/main" val="1255727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Freeform: Shape 46">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Titolo 1">
            <a:extLst>
              <a:ext uri="{FF2B5EF4-FFF2-40B4-BE49-F238E27FC236}">
                <a16:creationId xmlns:a16="http://schemas.microsoft.com/office/drawing/2014/main" id="{187EAD35-17D7-E188-5128-00AE8573C7D8}"/>
              </a:ext>
            </a:extLst>
          </p:cNvPr>
          <p:cNvSpPr>
            <a:spLocks noGrp="1"/>
          </p:cNvSpPr>
          <p:nvPr>
            <p:ph type="title"/>
          </p:nvPr>
        </p:nvSpPr>
        <p:spPr>
          <a:xfrm>
            <a:off x="802769" y="462234"/>
            <a:ext cx="4480249" cy="1233097"/>
          </a:xfrm>
        </p:spPr>
        <p:txBody>
          <a:bodyPr>
            <a:normAutofit/>
          </a:bodyPr>
          <a:lstStyle/>
          <a:p>
            <a:r>
              <a:rPr lang="it-IT" sz="4000" b="1"/>
              <a:t>Tecnologie utilizzate</a:t>
            </a:r>
          </a:p>
        </p:txBody>
      </p:sp>
      <p:sp>
        <p:nvSpPr>
          <p:cNvPr id="12" name="Segnaposto contenuto 2">
            <a:extLst>
              <a:ext uri="{FF2B5EF4-FFF2-40B4-BE49-F238E27FC236}">
                <a16:creationId xmlns:a16="http://schemas.microsoft.com/office/drawing/2014/main" id="{CDACDCF1-3A85-0FE4-F2F1-E6C50D25C65B}"/>
              </a:ext>
            </a:extLst>
          </p:cNvPr>
          <p:cNvSpPr>
            <a:spLocks noGrp="1"/>
          </p:cNvSpPr>
          <p:nvPr>
            <p:ph idx="1"/>
          </p:nvPr>
        </p:nvSpPr>
        <p:spPr>
          <a:xfrm>
            <a:off x="802769" y="2415751"/>
            <a:ext cx="3999971" cy="3721829"/>
          </a:xfrm>
        </p:spPr>
        <p:txBody>
          <a:bodyPr>
            <a:normAutofit lnSpcReduction="10000"/>
          </a:bodyPr>
          <a:lstStyle/>
          <a:p>
            <a:pPr>
              <a:lnSpc>
                <a:spcPct val="150000"/>
              </a:lnSpc>
            </a:pPr>
            <a:r>
              <a:rPr lang="it-IT" sz="2400"/>
              <a:t>Unity3D (2021.3.1f1). </a:t>
            </a:r>
          </a:p>
          <a:p>
            <a:pPr>
              <a:lnSpc>
                <a:spcPct val="150000"/>
              </a:lnSpc>
            </a:pPr>
            <a:r>
              <a:rPr lang="it-IT" sz="2400"/>
              <a:t>Libreria </a:t>
            </a:r>
            <a:r>
              <a:rPr lang="it-IT" sz="2400" err="1"/>
              <a:t>Unity</a:t>
            </a:r>
            <a:r>
              <a:rPr lang="it-IT" sz="2400"/>
              <a:t>: Mixed Reality Toolkit.</a:t>
            </a:r>
          </a:p>
          <a:p>
            <a:pPr>
              <a:lnSpc>
                <a:spcPct val="150000"/>
              </a:lnSpc>
            </a:pPr>
            <a:r>
              <a:rPr lang="it-IT" sz="2400"/>
              <a:t>Visual Studio 2022.</a:t>
            </a:r>
          </a:p>
          <a:p>
            <a:pPr>
              <a:lnSpc>
                <a:spcPct val="150000"/>
              </a:lnSpc>
            </a:pPr>
            <a:r>
              <a:rPr lang="it-IT" sz="2400"/>
              <a:t>Blender.</a:t>
            </a:r>
          </a:p>
          <a:p>
            <a:pPr>
              <a:lnSpc>
                <a:spcPct val="150000"/>
              </a:lnSpc>
            </a:pPr>
            <a:r>
              <a:rPr lang="it-IT" sz="2400"/>
              <a:t>Microsoft </a:t>
            </a:r>
            <a:r>
              <a:rPr lang="it-IT" sz="2400" err="1"/>
              <a:t>Hololens</a:t>
            </a:r>
            <a:r>
              <a:rPr lang="it-IT" sz="2400"/>
              <a:t> 2.</a:t>
            </a:r>
          </a:p>
          <a:p>
            <a:pPr marL="0" indent="0">
              <a:buNone/>
            </a:pPr>
            <a:endParaRPr lang="it-IT" sz="2000"/>
          </a:p>
        </p:txBody>
      </p:sp>
      <p:pic>
        <p:nvPicPr>
          <p:cNvPr id="13" name="Immagine 12">
            <a:extLst>
              <a:ext uri="{FF2B5EF4-FFF2-40B4-BE49-F238E27FC236}">
                <a16:creationId xmlns:a16="http://schemas.microsoft.com/office/drawing/2014/main" id="{7C3E3551-4125-429B-66EC-B20D6531FDA2}"/>
              </a:ext>
            </a:extLst>
          </p:cNvPr>
          <p:cNvPicPr>
            <a:picLocks noChangeAspect="1"/>
          </p:cNvPicPr>
          <p:nvPr/>
        </p:nvPicPr>
        <p:blipFill rotWithShape="1">
          <a:blip r:embed="rId2"/>
          <a:srcRect l="21327" t="24641" r="15968" b="25524"/>
          <a:stretch/>
        </p:blipFill>
        <p:spPr>
          <a:xfrm>
            <a:off x="5189337" y="908307"/>
            <a:ext cx="3546647" cy="1479788"/>
          </a:xfrm>
          <a:prstGeom prst="rect">
            <a:avLst/>
          </a:prstGeom>
        </p:spPr>
      </p:pic>
      <p:pic>
        <p:nvPicPr>
          <p:cNvPr id="14" name="Immagine 13">
            <a:extLst>
              <a:ext uri="{FF2B5EF4-FFF2-40B4-BE49-F238E27FC236}">
                <a16:creationId xmlns:a16="http://schemas.microsoft.com/office/drawing/2014/main" id="{6B90D2AB-3E83-2AF2-C926-EBE58C492683}"/>
              </a:ext>
            </a:extLst>
          </p:cNvPr>
          <p:cNvPicPr>
            <a:picLocks noChangeAspect="1"/>
          </p:cNvPicPr>
          <p:nvPr/>
        </p:nvPicPr>
        <p:blipFill>
          <a:blip r:embed="rId3"/>
          <a:stretch>
            <a:fillRect/>
          </a:stretch>
        </p:blipFill>
        <p:spPr>
          <a:xfrm>
            <a:off x="8853968" y="905892"/>
            <a:ext cx="3325118" cy="1662558"/>
          </a:xfrm>
          <a:prstGeom prst="rect">
            <a:avLst/>
          </a:prstGeom>
        </p:spPr>
      </p:pic>
      <p:pic>
        <p:nvPicPr>
          <p:cNvPr id="15" name="Immagine 14">
            <a:extLst>
              <a:ext uri="{FF2B5EF4-FFF2-40B4-BE49-F238E27FC236}">
                <a16:creationId xmlns:a16="http://schemas.microsoft.com/office/drawing/2014/main" id="{ABB72342-CF49-0A28-5323-693C0455AA91}"/>
              </a:ext>
            </a:extLst>
          </p:cNvPr>
          <p:cNvPicPr>
            <a:picLocks noChangeAspect="1"/>
          </p:cNvPicPr>
          <p:nvPr/>
        </p:nvPicPr>
        <p:blipFill>
          <a:blip r:embed="rId4"/>
          <a:stretch>
            <a:fillRect/>
          </a:stretch>
        </p:blipFill>
        <p:spPr>
          <a:xfrm>
            <a:off x="5410995" y="2846274"/>
            <a:ext cx="2317159" cy="3012644"/>
          </a:xfrm>
          <a:prstGeom prst="rect">
            <a:avLst/>
          </a:prstGeom>
        </p:spPr>
      </p:pic>
      <p:pic>
        <p:nvPicPr>
          <p:cNvPr id="16" name="Immagine 15">
            <a:extLst>
              <a:ext uri="{FF2B5EF4-FFF2-40B4-BE49-F238E27FC236}">
                <a16:creationId xmlns:a16="http://schemas.microsoft.com/office/drawing/2014/main" id="{43818BD2-977B-0C41-7076-DAB63A01FA7A}"/>
              </a:ext>
            </a:extLst>
          </p:cNvPr>
          <p:cNvPicPr>
            <a:picLocks noChangeAspect="1"/>
          </p:cNvPicPr>
          <p:nvPr/>
        </p:nvPicPr>
        <p:blipFill rotWithShape="1">
          <a:blip r:embed="rId5"/>
          <a:srcRect t="13167" b="14517"/>
          <a:stretch/>
        </p:blipFill>
        <p:spPr>
          <a:xfrm>
            <a:off x="8098060" y="2762865"/>
            <a:ext cx="2976418" cy="1479789"/>
          </a:xfrm>
          <a:prstGeom prst="rect">
            <a:avLst/>
          </a:prstGeom>
        </p:spPr>
      </p:pic>
      <p:pic>
        <p:nvPicPr>
          <p:cNvPr id="17" name="Immagine 16" descr="Immagine che contiene testo&#10;&#10;Descrizione generata automaticamente">
            <a:extLst>
              <a:ext uri="{FF2B5EF4-FFF2-40B4-BE49-F238E27FC236}">
                <a16:creationId xmlns:a16="http://schemas.microsoft.com/office/drawing/2014/main" id="{42A4E1D0-1357-939A-7BA7-EF175F4B3DE5}"/>
              </a:ext>
            </a:extLst>
          </p:cNvPr>
          <p:cNvPicPr>
            <a:picLocks noChangeAspect="1"/>
          </p:cNvPicPr>
          <p:nvPr/>
        </p:nvPicPr>
        <p:blipFill>
          <a:blip r:embed="rId6"/>
          <a:stretch>
            <a:fillRect/>
          </a:stretch>
        </p:blipFill>
        <p:spPr>
          <a:xfrm>
            <a:off x="8287247" y="4751901"/>
            <a:ext cx="2738069" cy="1492247"/>
          </a:xfrm>
          <a:prstGeom prst="rect">
            <a:avLst/>
          </a:prstGeom>
        </p:spPr>
      </p:pic>
    </p:spTree>
    <p:extLst>
      <p:ext uri="{BB962C8B-B14F-4D97-AF65-F5344CB8AC3E}">
        <p14:creationId xmlns:p14="http://schemas.microsoft.com/office/powerpoint/2010/main" val="2506040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Freeform: Shape 46">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838200" y="253397"/>
            <a:ext cx="10515600" cy="1273233"/>
          </a:xfrm>
        </p:spPr>
        <p:txBody>
          <a:bodyPr>
            <a:normAutofit/>
          </a:bodyPr>
          <a:lstStyle/>
          <a:p>
            <a:r>
              <a:rPr lang="it-IT" sz="4000" b="1"/>
              <a:t>Features implementate</a:t>
            </a:r>
          </a:p>
        </p:txBody>
      </p:sp>
      <p:sp>
        <p:nvSpPr>
          <p:cNvPr id="51" name="Rectangle 50">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836676" y="2398119"/>
            <a:ext cx="10515600" cy="3694176"/>
          </a:xfrm>
        </p:spPr>
        <p:txBody>
          <a:bodyPr>
            <a:normAutofit/>
          </a:bodyPr>
          <a:lstStyle/>
          <a:p>
            <a:pPr>
              <a:lnSpc>
                <a:spcPct val="150000"/>
              </a:lnSpc>
            </a:pPr>
            <a:r>
              <a:rPr lang="it-IT" sz="2400" b="1"/>
              <a:t>Manipolazione</a:t>
            </a:r>
            <a:r>
              <a:rPr lang="it-IT" sz="2400"/>
              <a:t> dei monumenti nella scena.</a:t>
            </a:r>
          </a:p>
          <a:p>
            <a:pPr>
              <a:lnSpc>
                <a:spcPct val="150000"/>
              </a:lnSpc>
            </a:pPr>
            <a:r>
              <a:rPr lang="it-IT" sz="2400" b="1"/>
              <a:t>Didattica interattiva</a:t>
            </a:r>
            <a:r>
              <a:rPr lang="it-IT" sz="2400"/>
              <a:t>.</a:t>
            </a:r>
          </a:p>
          <a:p>
            <a:pPr>
              <a:lnSpc>
                <a:spcPct val="150000"/>
              </a:lnSpc>
            </a:pPr>
            <a:r>
              <a:rPr lang="it-IT" sz="2400"/>
              <a:t>Distruzione dei monumenti.</a:t>
            </a:r>
          </a:p>
          <a:p>
            <a:pPr lvl="1">
              <a:lnSpc>
                <a:spcPct val="150000"/>
              </a:lnSpc>
            </a:pPr>
            <a:r>
              <a:rPr lang="it-IT" b="1"/>
              <a:t>Reset</a:t>
            </a:r>
            <a:r>
              <a:rPr lang="it-IT"/>
              <a:t> della scena.</a:t>
            </a:r>
          </a:p>
          <a:p>
            <a:pPr>
              <a:lnSpc>
                <a:spcPct val="150000"/>
              </a:lnSpc>
            </a:pPr>
            <a:r>
              <a:rPr lang="it-IT" sz="2400" b="1"/>
              <a:t>Spatial Awareness</a:t>
            </a:r>
            <a:r>
              <a:rPr lang="it-IT" sz="2400"/>
              <a:t>. </a:t>
            </a:r>
          </a:p>
          <a:p>
            <a:endParaRPr lang="it-IT" sz="2200"/>
          </a:p>
          <a:p>
            <a:pPr marL="0" indent="0">
              <a:buNone/>
            </a:pPr>
            <a:endParaRPr lang="it-IT" sz="2200"/>
          </a:p>
        </p:txBody>
      </p:sp>
      <p:pic>
        <p:nvPicPr>
          <p:cNvPr id="5" name="Immagine 4" descr="Immagine che contiene persona, esterni, occhiali&#10;&#10;Descrizione generata automaticamente">
            <a:extLst>
              <a:ext uri="{FF2B5EF4-FFF2-40B4-BE49-F238E27FC236}">
                <a16:creationId xmlns:a16="http://schemas.microsoft.com/office/drawing/2014/main" id="{FF4B5616-84FD-A0F8-B770-4AAC6AB1C229}"/>
              </a:ext>
            </a:extLst>
          </p:cNvPr>
          <p:cNvPicPr>
            <a:picLocks noChangeAspect="1"/>
          </p:cNvPicPr>
          <p:nvPr/>
        </p:nvPicPr>
        <p:blipFill>
          <a:blip r:embed="rId2"/>
          <a:stretch>
            <a:fillRect/>
          </a:stretch>
        </p:blipFill>
        <p:spPr>
          <a:xfrm flipH="1">
            <a:off x="6111030" y="1899602"/>
            <a:ext cx="6082977" cy="4965696"/>
          </a:xfrm>
          <a:prstGeom prst="flowChartDelay">
            <a:avLst/>
          </a:prstGeom>
        </p:spPr>
      </p:pic>
    </p:spTree>
    <p:extLst>
      <p:ext uri="{BB962C8B-B14F-4D97-AF65-F5344CB8AC3E}">
        <p14:creationId xmlns:p14="http://schemas.microsoft.com/office/powerpoint/2010/main" val="3546572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8" name="Freeform: Shape 57">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0" name="Freeform: Shape 59">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38913" y="859536"/>
            <a:ext cx="4832802" cy="1243584"/>
          </a:xfrm>
        </p:spPr>
        <p:txBody>
          <a:bodyPr>
            <a:normAutofit/>
          </a:bodyPr>
          <a:lstStyle/>
          <a:p>
            <a:r>
              <a:rPr lang="it-IT" sz="3400" b="1">
                <a:ea typeface="+mj-lt"/>
                <a:cs typeface="+mj-lt"/>
              </a:rPr>
              <a:t>Manipolazione dei monumenti nella scena</a:t>
            </a:r>
            <a:endParaRPr lang="it-IT" sz="3400">
              <a:ea typeface="+mj-lt"/>
              <a:cs typeface="+mj-lt"/>
            </a:endParaRPr>
          </a:p>
          <a:p>
            <a:endParaRPr lang="it-IT" sz="3400" b="1">
              <a:cs typeface="Calibri Light"/>
            </a:endParaRPr>
          </a:p>
        </p:txBody>
      </p:sp>
      <p:sp>
        <p:nvSpPr>
          <p:cNvPr id="62" name="Rectangle 6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4" name="Rectangle 6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38912" y="2502173"/>
            <a:ext cx="5104199" cy="3946186"/>
          </a:xfrm>
        </p:spPr>
        <p:txBody>
          <a:bodyPr vert="horz" lIns="91440" tIns="45720" rIns="91440" bIns="45720" rtlCol="0" anchor="t">
            <a:normAutofit/>
          </a:bodyPr>
          <a:lstStyle/>
          <a:p>
            <a:pPr marL="0" indent="0">
              <a:buNone/>
            </a:pPr>
            <a:r>
              <a:rPr lang="it-IT" sz="1800">
                <a:ea typeface="+mn-lt"/>
                <a:cs typeface="+mn-lt"/>
              </a:rPr>
              <a:t>La </a:t>
            </a:r>
            <a:r>
              <a:rPr lang="it-IT" sz="1800" b="1">
                <a:ea typeface="+mn-lt"/>
                <a:cs typeface="+mn-lt"/>
              </a:rPr>
              <a:t>manipolazione degli oggetti </a:t>
            </a:r>
            <a:r>
              <a:rPr lang="it-IT" sz="1800">
                <a:ea typeface="+mn-lt"/>
                <a:cs typeface="+mn-lt"/>
              </a:rPr>
              <a:t>nella scena avviene tramite l’utilizzo di diversi component messi a disposizione dalla libreria Mixed Reality Toolkit:</a:t>
            </a:r>
          </a:p>
          <a:p>
            <a:pPr marL="971550" lvl="1" indent="-285750">
              <a:lnSpc>
                <a:spcPct val="120000"/>
              </a:lnSpc>
              <a:buFont typeface="Arial"/>
              <a:buChar char="•"/>
            </a:pPr>
            <a:r>
              <a:rPr lang="it-IT" sz="1800" b="1">
                <a:ea typeface="+mn-lt"/>
                <a:cs typeface="+mn-lt"/>
              </a:rPr>
              <a:t>Object Manipulator </a:t>
            </a:r>
            <a:r>
              <a:rPr lang="it-IT" sz="1800" b="1">
                <a:ea typeface="+mn-lt"/>
                <a:cs typeface="+mn-lt"/>
                <a:sym typeface="Wingdings" pitchFamily="2" charset="2"/>
              </a:rPr>
              <a:t></a:t>
            </a:r>
            <a:r>
              <a:rPr lang="it-IT" sz="1800" b="1">
                <a:ea typeface="+mn-lt"/>
                <a:cs typeface="+mn-lt"/>
              </a:rPr>
              <a:t> </a:t>
            </a:r>
            <a:r>
              <a:rPr lang="it-IT" sz="1800">
                <a:ea typeface="+mn-lt"/>
                <a:cs typeface="+mn-lt"/>
              </a:rPr>
              <a:t> </a:t>
            </a:r>
            <a:r>
              <a:rPr lang="it-IT" sz="1800"/>
              <a:t>Rende un oggetto spostabile, scalabile e ruotabile con una o due mani.</a:t>
            </a:r>
            <a:endParaRPr lang="it-IT" sz="1800">
              <a:ea typeface="+mn-lt"/>
              <a:cs typeface="+mn-lt"/>
            </a:endParaRPr>
          </a:p>
          <a:p>
            <a:pPr marL="971550" lvl="1" indent="-285750">
              <a:lnSpc>
                <a:spcPct val="120000"/>
              </a:lnSpc>
              <a:buFont typeface="Arial"/>
              <a:buChar char="•"/>
            </a:pPr>
            <a:r>
              <a:rPr lang="it-IT" sz="1800" b="1">
                <a:ea typeface="+mn-lt"/>
                <a:cs typeface="+mn-lt"/>
              </a:rPr>
              <a:t>NearInteractionGrabbable</a:t>
            </a:r>
            <a:r>
              <a:rPr lang="it-IT" sz="1800">
                <a:ea typeface="+mn-lt"/>
                <a:cs typeface="+mn-lt"/>
              </a:rPr>
              <a:t> </a:t>
            </a:r>
            <a:r>
              <a:rPr lang="it-IT" sz="1800">
                <a:ea typeface="+mn-lt"/>
                <a:cs typeface="+mn-lt"/>
                <a:sym typeface="Wingdings" pitchFamily="2" charset="2"/>
              </a:rPr>
              <a:t></a:t>
            </a:r>
            <a:r>
              <a:rPr lang="it-IT" sz="1800"/>
              <a:t> Permette di afferrare e toccare oggetti.</a:t>
            </a:r>
            <a:endParaRPr lang="it-IT" sz="1800">
              <a:ea typeface="+mn-lt"/>
              <a:cs typeface="+mn-lt"/>
            </a:endParaRPr>
          </a:p>
          <a:p>
            <a:pPr marL="971550" lvl="1" indent="-285750">
              <a:lnSpc>
                <a:spcPct val="120000"/>
              </a:lnSpc>
              <a:buFont typeface="Arial"/>
              <a:buChar char="•"/>
            </a:pPr>
            <a:r>
              <a:rPr lang="it-IT" sz="1800" b="1" err="1">
                <a:ea typeface="+mn-lt"/>
                <a:cs typeface="+mn-lt"/>
              </a:rPr>
              <a:t>BoundsControl</a:t>
            </a:r>
            <a:r>
              <a:rPr lang="it-IT" sz="1800">
                <a:ea typeface="+mn-lt"/>
                <a:cs typeface="+mn-lt"/>
              </a:rPr>
              <a:t> </a:t>
            </a:r>
            <a:r>
              <a:rPr lang="it-IT" sz="1800">
                <a:ea typeface="+mn-lt"/>
                <a:cs typeface="+mn-lt"/>
                <a:sym typeface="Wingdings" pitchFamily="2" charset="2"/>
              </a:rPr>
              <a:t></a:t>
            </a:r>
            <a:r>
              <a:rPr lang="it-IT" sz="1800"/>
              <a:t> Mostra un box intorno all’oggetto per indicare la possibilità di interazione. </a:t>
            </a:r>
            <a:endParaRPr lang="it-IT" sz="1800">
              <a:ea typeface="+mn-lt"/>
              <a:cs typeface="+mn-lt"/>
            </a:endParaRPr>
          </a:p>
          <a:p>
            <a:pPr marL="0" indent="0">
              <a:buNone/>
            </a:pPr>
            <a:endParaRPr lang="it-IT" sz="1800">
              <a:ea typeface="+mn-lt"/>
              <a:cs typeface="+mn-lt"/>
            </a:endParaRPr>
          </a:p>
          <a:p>
            <a:pPr marL="0" indent="0">
              <a:buNone/>
            </a:pPr>
            <a:endParaRPr lang="it-IT" sz="1800">
              <a:cs typeface="Calibri"/>
            </a:endParaRPr>
          </a:p>
          <a:p>
            <a:pPr marL="0" indent="0">
              <a:buNone/>
            </a:pPr>
            <a:endParaRPr lang="it-IT" sz="1800"/>
          </a:p>
        </p:txBody>
      </p:sp>
      <p:sp>
        <p:nvSpPr>
          <p:cNvPr id="5" name="CasellaDiTesto 4">
            <a:extLst>
              <a:ext uri="{FF2B5EF4-FFF2-40B4-BE49-F238E27FC236}">
                <a16:creationId xmlns:a16="http://schemas.microsoft.com/office/drawing/2014/main" id="{63FE2A19-73B8-67EF-295F-BA0278B873E1}"/>
              </a:ext>
            </a:extLst>
          </p:cNvPr>
          <p:cNvSpPr txBox="1"/>
          <p:nvPr/>
        </p:nvSpPr>
        <p:spPr>
          <a:xfrm>
            <a:off x="4142792" y="3554963"/>
            <a:ext cx="184731" cy="369332"/>
          </a:xfrm>
          <a:prstGeom prst="rect">
            <a:avLst/>
          </a:prstGeom>
          <a:noFill/>
        </p:spPr>
        <p:txBody>
          <a:bodyPr wrap="none" rtlCol="0">
            <a:spAutoFit/>
          </a:bodyPr>
          <a:lstStyle/>
          <a:p>
            <a:endParaRPr lang="it-IT"/>
          </a:p>
        </p:txBody>
      </p:sp>
      <p:pic>
        <p:nvPicPr>
          <p:cNvPr id="7" name="Immagine 6" descr="Immagine che contiene testo&#10;&#10;Descrizione generata automaticamente">
            <a:extLst>
              <a:ext uri="{FF2B5EF4-FFF2-40B4-BE49-F238E27FC236}">
                <a16:creationId xmlns:a16="http://schemas.microsoft.com/office/drawing/2014/main" id="{BE1CD278-0CC4-12E8-B4E5-780D022139B0}"/>
              </a:ext>
            </a:extLst>
          </p:cNvPr>
          <p:cNvPicPr>
            <a:picLocks noChangeAspect="1"/>
          </p:cNvPicPr>
          <p:nvPr/>
        </p:nvPicPr>
        <p:blipFill rotWithShape="1">
          <a:blip r:embed="rId2"/>
          <a:srcRect r="2" b="17770"/>
          <a:stretch/>
        </p:blipFill>
        <p:spPr>
          <a:xfrm>
            <a:off x="6359932" y="1956107"/>
            <a:ext cx="5487938" cy="3370587"/>
          </a:xfrm>
          <a:prstGeom prst="rect">
            <a:avLst/>
          </a:prstGeom>
        </p:spPr>
      </p:pic>
      <p:cxnSp>
        <p:nvCxnSpPr>
          <p:cNvPr id="10" name="Connettore 2 9">
            <a:extLst>
              <a:ext uri="{FF2B5EF4-FFF2-40B4-BE49-F238E27FC236}">
                <a16:creationId xmlns:a16="http://schemas.microsoft.com/office/drawing/2014/main" id="{0EF691E9-C93F-B153-BC93-CE69450E3F24}"/>
              </a:ext>
            </a:extLst>
          </p:cNvPr>
          <p:cNvCxnSpPr/>
          <p:nvPr/>
        </p:nvCxnSpPr>
        <p:spPr>
          <a:xfrm>
            <a:off x="6726945" y="2355702"/>
            <a:ext cx="442331" cy="92309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2" name="CasellaDiTesto 11">
            <a:extLst>
              <a:ext uri="{FF2B5EF4-FFF2-40B4-BE49-F238E27FC236}">
                <a16:creationId xmlns:a16="http://schemas.microsoft.com/office/drawing/2014/main" id="{7D1C295C-4049-385D-2224-39796A4A14D9}"/>
              </a:ext>
            </a:extLst>
          </p:cNvPr>
          <p:cNvSpPr txBox="1"/>
          <p:nvPr/>
        </p:nvSpPr>
        <p:spPr>
          <a:xfrm>
            <a:off x="6415109" y="2048440"/>
            <a:ext cx="1779729" cy="369332"/>
          </a:xfrm>
          <a:prstGeom prst="rect">
            <a:avLst/>
          </a:prstGeom>
          <a:noFill/>
        </p:spPr>
        <p:txBody>
          <a:bodyPr wrap="square" rtlCol="0">
            <a:spAutoFit/>
          </a:bodyPr>
          <a:lstStyle/>
          <a:p>
            <a:r>
              <a:rPr lang="it-IT">
                <a:solidFill>
                  <a:schemeClr val="bg1"/>
                </a:solidFill>
              </a:rPr>
              <a:t>Bounds control</a:t>
            </a:r>
          </a:p>
        </p:txBody>
      </p:sp>
      <p:cxnSp>
        <p:nvCxnSpPr>
          <p:cNvPr id="14" name="Connettore 2 13">
            <a:extLst>
              <a:ext uri="{FF2B5EF4-FFF2-40B4-BE49-F238E27FC236}">
                <a16:creationId xmlns:a16="http://schemas.microsoft.com/office/drawing/2014/main" id="{244418CA-2C99-EA14-2248-BB98ACBB204A}"/>
              </a:ext>
            </a:extLst>
          </p:cNvPr>
          <p:cNvCxnSpPr>
            <a:cxnSpLocks/>
          </p:cNvCxnSpPr>
          <p:nvPr/>
        </p:nvCxnSpPr>
        <p:spPr>
          <a:xfrm flipH="1">
            <a:off x="9852147" y="2511468"/>
            <a:ext cx="174171" cy="973494"/>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6" name="CasellaDiTesto 15">
            <a:extLst>
              <a:ext uri="{FF2B5EF4-FFF2-40B4-BE49-F238E27FC236}">
                <a16:creationId xmlns:a16="http://schemas.microsoft.com/office/drawing/2014/main" id="{4042759B-62D5-93CC-5F75-6DF564B8981B}"/>
              </a:ext>
            </a:extLst>
          </p:cNvPr>
          <p:cNvSpPr txBox="1"/>
          <p:nvPr/>
        </p:nvSpPr>
        <p:spPr>
          <a:xfrm>
            <a:off x="9350021" y="2097194"/>
            <a:ext cx="2131874" cy="369332"/>
          </a:xfrm>
          <a:prstGeom prst="rect">
            <a:avLst/>
          </a:prstGeom>
          <a:noFill/>
        </p:spPr>
        <p:txBody>
          <a:bodyPr wrap="square" rtlCol="0">
            <a:spAutoFit/>
          </a:bodyPr>
          <a:lstStyle/>
          <a:p>
            <a:r>
              <a:rPr lang="it-IT">
                <a:solidFill>
                  <a:schemeClr val="bg1"/>
                </a:solidFill>
              </a:rPr>
              <a:t>ObjectManipulator</a:t>
            </a:r>
          </a:p>
        </p:txBody>
      </p:sp>
    </p:spTree>
    <p:extLst>
      <p:ext uri="{BB962C8B-B14F-4D97-AF65-F5344CB8AC3E}">
        <p14:creationId xmlns:p14="http://schemas.microsoft.com/office/powerpoint/2010/main" val="2578414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8" name="Freeform: Shape 57">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0" name="Freeform: Shape 59">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38913" y="859536"/>
            <a:ext cx="4832802" cy="1243584"/>
          </a:xfrm>
        </p:spPr>
        <p:txBody>
          <a:bodyPr>
            <a:normAutofit/>
          </a:bodyPr>
          <a:lstStyle/>
          <a:p>
            <a:r>
              <a:rPr lang="it-IT" sz="3400" b="1"/>
              <a:t>Didattica interattiva</a:t>
            </a:r>
          </a:p>
        </p:txBody>
      </p:sp>
      <p:sp>
        <p:nvSpPr>
          <p:cNvPr id="62" name="Rectangle 6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4" name="Rectangle 6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38912" y="2512611"/>
            <a:ext cx="4832803" cy="3664351"/>
          </a:xfrm>
        </p:spPr>
        <p:txBody>
          <a:bodyPr vert="horz" lIns="91440" tIns="45720" rIns="91440" bIns="45720" rtlCol="0" anchor="t">
            <a:noAutofit/>
          </a:bodyPr>
          <a:lstStyle/>
          <a:p>
            <a:pPr marL="0" indent="0">
              <a:buNone/>
            </a:pPr>
            <a:r>
              <a:rPr lang="it-IT" sz="1800"/>
              <a:t>Una funzionalità implementata è stata quella che dà all’utente la possibilità di </a:t>
            </a:r>
            <a:r>
              <a:rPr lang="it-IT" sz="1800" b="1"/>
              <a:t>reperire informazioni storiche</a:t>
            </a:r>
            <a:r>
              <a:rPr lang="it-IT" sz="1800"/>
              <a:t> sugli antichi monumenti della Siria e di mettersi poi alla prova con una serie di </a:t>
            </a:r>
            <a:r>
              <a:rPr lang="it-IT" sz="1800" b="1"/>
              <a:t>quiz interattivi</a:t>
            </a:r>
            <a:r>
              <a:rPr lang="it-IT" sz="1800"/>
              <a:t>. </a:t>
            </a:r>
          </a:p>
          <a:p>
            <a:pPr marL="0" indent="0">
              <a:buNone/>
            </a:pPr>
            <a:r>
              <a:rPr lang="it-IT" sz="1800"/>
              <a:t>Nello specifico sono stati implementati tre pulsanti che al click dell’utente mostrano una finestra di dialogo contenente le informazioni storiche. I quiz, invece, sono stati realizzati implementando da zero la struttura della finestra.</a:t>
            </a:r>
            <a:endParaRPr lang="it-IT" sz="1800">
              <a:cs typeface="Calibri"/>
            </a:endParaRPr>
          </a:p>
          <a:p>
            <a:pPr marL="0" indent="0">
              <a:buNone/>
            </a:pPr>
            <a:endParaRPr lang="it-IT" sz="1800"/>
          </a:p>
        </p:txBody>
      </p:sp>
      <p:pic>
        <p:nvPicPr>
          <p:cNvPr id="6" name="Immagine 5" descr="Immagine che contiene testo, segnale, esterni, elettronico&#10;&#10;Descrizione generata automaticamente">
            <a:extLst>
              <a:ext uri="{FF2B5EF4-FFF2-40B4-BE49-F238E27FC236}">
                <a16:creationId xmlns:a16="http://schemas.microsoft.com/office/drawing/2014/main" id="{5F8808CA-2CB2-C355-1FEB-D55B7F3CCE9F}"/>
              </a:ext>
            </a:extLst>
          </p:cNvPr>
          <p:cNvPicPr>
            <a:picLocks noChangeAspect="1"/>
          </p:cNvPicPr>
          <p:nvPr/>
        </p:nvPicPr>
        <p:blipFill>
          <a:blip r:embed="rId2"/>
          <a:stretch>
            <a:fillRect/>
          </a:stretch>
        </p:blipFill>
        <p:spPr>
          <a:xfrm>
            <a:off x="7492482" y="46654"/>
            <a:ext cx="3233238" cy="3467279"/>
          </a:xfrm>
          <a:prstGeom prst="rect">
            <a:avLst/>
          </a:prstGeom>
        </p:spPr>
      </p:pic>
      <p:pic>
        <p:nvPicPr>
          <p:cNvPr id="8" name="Immagine 7" descr="Immagine che contiene testo, elettronico, screenshot, schermo&#10;&#10;Descrizione generata automaticamente">
            <a:extLst>
              <a:ext uri="{FF2B5EF4-FFF2-40B4-BE49-F238E27FC236}">
                <a16:creationId xmlns:a16="http://schemas.microsoft.com/office/drawing/2014/main" id="{EDC02360-4227-253C-9E2A-73B98E2C712B}"/>
              </a:ext>
            </a:extLst>
          </p:cNvPr>
          <p:cNvPicPr>
            <a:picLocks noChangeAspect="1"/>
          </p:cNvPicPr>
          <p:nvPr/>
        </p:nvPicPr>
        <p:blipFill>
          <a:blip r:embed="rId3"/>
          <a:stretch>
            <a:fillRect/>
          </a:stretch>
        </p:blipFill>
        <p:spPr>
          <a:xfrm>
            <a:off x="7492482" y="3603427"/>
            <a:ext cx="3233238" cy="3128159"/>
          </a:xfrm>
          <a:prstGeom prst="rect">
            <a:avLst/>
          </a:prstGeom>
        </p:spPr>
      </p:pic>
      <p:sp>
        <p:nvSpPr>
          <p:cNvPr id="5" name="CasellaDiTesto 4">
            <a:extLst>
              <a:ext uri="{FF2B5EF4-FFF2-40B4-BE49-F238E27FC236}">
                <a16:creationId xmlns:a16="http://schemas.microsoft.com/office/drawing/2014/main" id="{63FE2A19-73B8-67EF-295F-BA0278B873E1}"/>
              </a:ext>
            </a:extLst>
          </p:cNvPr>
          <p:cNvSpPr txBox="1"/>
          <p:nvPr/>
        </p:nvSpPr>
        <p:spPr>
          <a:xfrm>
            <a:off x="4142792" y="3554963"/>
            <a:ext cx="184731" cy="369332"/>
          </a:xfrm>
          <a:prstGeom prst="rect">
            <a:avLst/>
          </a:prstGeom>
          <a:noFill/>
        </p:spPr>
        <p:txBody>
          <a:bodyPr wrap="none" rtlCol="0">
            <a:spAutoFit/>
          </a:bodyPr>
          <a:lstStyle/>
          <a:p>
            <a:endParaRPr lang="it-IT"/>
          </a:p>
        </p:txBody>
      </p:sp>
      <p:cxnSp>
        <p:nvCxnSpPr>
          <p:cNvPr id="18" name="Connettore 2 17">
            <a:extLst>
              <a:ext uri="{FF2B5EF4-FFF2-40B4-BE49-F238E27FC236}">
                <a16:creationId xmlns:a16="http://schemas.microsoft.com/office/drawing/2014/main" id="{3CD14F66-F029-A479-7026-50C9B5A6C346}"/>
              </a:ext>
            </a:extLst>
          </p:cNvPr>
          <p:cNvCxnSpPr>
            <a:cxnSpLocks/>
          </p:cNvCxnSpPr>
          <p:nvPr/>
        </p:nvCxnSpPr>
        <p:spPr>
          <a:xfrm>
            <a:off x="7242888" y="1222310"/>
            <a:ext cx="571500" cy="256785"/>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24" name="CasellaDiTesto 23">
            <a:extLst>
              <a:ext uri="{FF2B5EF4-FFF2-40B4-BE49-F238E27FC236}">
                <a16:creationId xmlns:a16="http://schemas.microsoft.com/office/drawing/2014/main" id="{0EAA400F-5384-E5E0-457E-3D968BEC427E}"/>
              </a:ext>
            </a:extLst>
          </p:cNvPr>
          <p:cNvSpPr txBox="1"/>
          <p:nvPr/>
        </p:nvSpPr>
        <p:spPr>
          <a:xfrm>
            <a:off x="5819955" y="998255"/>
            <a:ext cx="1559278" cy="307777"/>
          </a:xfrm>
          <a:prstGeom prst="rect">
            <a:avLst/>
          </a:prstGeom>
          <a:noFill/>
        </p:spPr>
        <p:txBody>
          <a:bodyPr wrap="square" rtlCol="0">
            <a:spAutoFit/>
          </a:bodyPr>
          <a:lstStyle/>
          <a:p>
            <a:r>
              <a:rPr lang="it-IT" sz="1400" b="1"/>
              <a:t>Pannello frontale</a:t>
            </a:r>
          </a:p>
        </p:txBody>
      </p:sp>
      <p:cxnSp>
        <p:nvCxnSpPr>
          <p:cNvPr id="25" name="Connettore 2 24">
            <a:extLst>
              <a:ext uri="{FF2B5EF4-FFF2-40B4-BE49-F238E27FC236}">
                <a16:creationId xmlns:a16="http://schemas.microsoft.com/office/drawing/2014/main" id="{1075AC69-5E34-F3B5-0B60-2CE79C3B203F}"/>
              </a:ext>
            </a:extLst>
          </p:cNvPr>
          <p:cNvCxnSpPr>
            <a:cxnSpLocks/>
          </p:cNvCxnSpPr>
          <p:nvPr/>
        </p:nvCxnSpPr>
        <p:spPr>
          <a:xfrm flipH="1">
            <a:off x="10291665" y="859536"/>
            <a:ext cx="587829" cy="0"/>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29" name="CasellaDiTesto 28">
            <a:extLst>
              <a:ext uri="{FF2B5EF4-FFF2-40B4-BE49-F238E27FC236}">
                <a16:creationId xmlns:a16="http://schemas.microsoft.com/office/drawing/2014/main" id="{EAE5877D-3448-3FE9-B28B-C0180106483E}"/>
              </a:ext>
            </a:extLst>
          </p:cNvPr>
          <p:cNvSpPr txBox="1"/>
          <p:nvPr/>
        </p:nvSpPr>
        <p:spPr>
          <a:xfrm>
            <a:off x="10838969" y="705648"/>
            <a:ext cx="572370" cy="307777"/>
          </a:xfrm>
          <a:prstGeom prst="rect">
            <a:avLst/>
          </a:prstGeom>
          <a:noFill/>
        </p:spPr>
        <p:txBody>
          <a:bodyPr wrap="square" rtlCol="0">
            <a:spAutoFit/>
          </a:bodyPr>
          <a:lstStyle/>
          <a:p>
            <a:r>
              <a:rPr lang="it-IT" sz="1400" b="1"/>
              <a:t>Testo</a:t>
            </a:r>
          </a:p>
        </p:txBody>
      </p:sp>
      <p:sp>
        <p:nvSpPr>
          <p:cNvPr id="20" name="Rettangolo 19">
            <a:extLst>
              <a:ext uri="{FF2B5EF4-FFF2-40B4-BE49-F238E27FC236}">
                <a16:creationId xmlns:a16="http://schemas.microsoft.com/office/drawing/2014/main" id="{CAF1539A-D465-543A-4517-DE84DC4D6F94}"/>
              </a:ext>
            </a:extLst>
          </p:cNvPr>
          <p:cNvSpPr/>
          <p:nvPr/>
        </p:nvSpPr>
        <p:spPr>
          <a:xfrm>
            <a:off x="7996335" y="2103120"/>
            <a:ext cx="2099387" cy="75204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3" name="Connettore 2 32">
            <a:extLst>
              <a:ext uri="{FF2B5EF4-FFF2-40B4-BE49-F238E27FC236}">
                <a16:creationId xmlns:a16="http://schemas.microsoft.com/office/drawing/2014/main" id="{48C88EB6-E5EA-B84E-3511-DAFDF2615BAD}"/>
              </a:ext>
            </a:extLst>
          </p:cNvPr>
          <p:cNvCxnSpPr>
            <a:cxnSpLocks/>
          </p:cNvCxnSpPr>
          <p:nvPr/>
        </p:nvCxnSpPr>
        <p:spPr>
          <a:xfrm flipH="1">
            <a:off x="10095722" y="2379305"/>
            <a:ext cx="743247" cy="1"/>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36" name="CasellaDiTesto 35">
            <a:extLst>
              <a:ext uri="{FF2B5EF4-FFF2-40B4-BE49-F238E27FC236}">
                <a16:creationId xmlns:a16="http://schemas.microsoft.com/office/drawing/2014/main" id="{563AC000-C011-6D6E-362C-C80EF0A545FE}"/>
              </a:ext>
            </a:extLst>
          </p:cNvPr>
          <p:cNvSpPr txBox="1"/>
          <p:nvPr/>
        </p:nvSpPr>
        <p:spPr>
          <a:xfrm>
            <a:off x="10958255" y="2218228"/>
            <a:ext cx="974589" cy="530408"/>
          </a:xfrm>
          <a:prstGeom prst="rect">
            <a:avLst/>
          </a:prstGeom>
          <a:noFill/>
        </p:spPr>
        <p:txBody>
          <a:bodyPr wrap="square" lIns="91440" tIns="45720" rIns="91440" bIns="45720" rtlCol="0" anchor="t">
            <a:spAutoFit/>
          </a:bodyPr>
          <a:lstStyle/>
          <a:p>
            <a:r>
              <a:rPr lang="it-IT" sz="1400" b="1"/>
              <a:t>Pulsanti</a:t>
            </a:r>
          </a:p>
          <a:p>
            <a:r>
              <a:rPr lang="it-IT" sz="1400" b="1">
                <a:cs typeface="Calibri"/>
              </a:rPr>
              <a:t>risposte</a:t>
            </a:r>
          </a:p>
        </p:txBody>
      </p:sp>
    </p:spTree>
    <p:extLst>
      <p:ext uri="{BB962C8B-B14F-4D97-AF65-F5344CB8AC3E}">
        <p14:creationId xmlns:p14="http://schemas.microsoft.com/office/powerpoint/2010/main" val="3586067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68">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 name="Freeform: Shape 70">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3" name="Freeform: Shape 72">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38913" y="859536"/>
            <a:ext cx="4832802" cy="1243584"/>
          </a:xfrm>
        </p:spPr>
        <p:txBody>
          <a:bodyPr>
            <a:normAutofit/>
          </a:bodyPr>
          <a:lstStyle/>
          <a:p>
            <a:r>
              <a:rPr lang="it-IT" sz="3400" b="1"/>
              <a:t>Distruzione dei monumenti</a:t>
            </a:r>
          </a:p>
        </p:txBody>
      </p:sp>
      <p:sp>
        <p:nvSpPr>
          <p:cNvPr id="75" name="Rectangle 74">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38912" y="2512611"/>
            <a:ext cx="4832803" cy="3664351"/>
          </a:xfrm>
        </p:spPr>
        <p:txBody>
          <a:bodyPr vert="horz" lIns="91440" tIns="45720" rIns="91440" bIns="45720" rtlCol="0" anchor="t">
            <a:noAutofit/>
          </a:bodyPr>
          <a:lstStyle/>
          <a:p>
            <a:pPr marL="0" indent="0">
              <a:buNone/>
            </a:pPr>
            <a:r>
              <a:rPr lang="it-IT" sz="1800"/>
              <a:t>Per la distruzione dei monumenti si è resa necessaria un’operazione preliminare utilizzando un plugin di Blender, </a:t>
            </a:r>
            <a:r>
              <a:rPr lang="it-IT" sz="1800" b="1"/>
              <a:t>Cell </a:t>
            </a:r>
            <a:r>
              <a:rPr lang="it-IT" sz="1800" b="1" err="1"/>
              <a:t>Fracture</a:t>
            </a:r>
            <a:r>
              <a:rPr lang="it-IT" sz="1800"/>
              <a:t>. Tale strumento ha permesso di dividere il modello dell’oggetto in questione in tanti </a:t>
            </a:r>
            <a:r>
              <a:rPr lang="it-IT" sz="1800" b="1"/>
              <a:t>frammenti</a:t>
            </a:r>
            <a:r>
              <a:rPr lang="it-IT" sz="1800"/>
              <a:t> di variabile dimensione. </a:t>
            </a:r>
            <a:endParaRPr lang="it-IT"/>
          </a:p>
          <a:p>
            <a:pPr marL="0" indent="0">
              <a:buNone/>
            </a:pPr>
            <a:r>
              <a:rPr lang="it-IT" sz="1800"/>
              <a:t>L’azione di distruzione è stata implementata utilizzando un bottone che al click sostituisce il modello originale con quello frammentato. Per garantire l’effetto di ‘crollo’ è stato utilizzato il component </a:t>
            </a:r>
            <a:r>
              <a:rPr lang="it-IT" sz="1800" b="1" err="1"/>
              <a:t>RigidBody</a:t>
            </a:r>
            <a:r>
              <a:rPr lang="it-IT" sz="1800" b="1"/>
              <a:t> </a:t>
            </a:r>
            <a:r>
              <a:rPr lang="it-IT" sz="1800"/>
              <a:t>al modello fratturato, il quale, aggiungendo l’effetto della gravità, ne provoca la caduta. Alcuni dei frammenti distrutti sono stati resi manipolabili per una maggiore interazione con l’utente. </a:t>
            </a:r>
            <a:endParaRPr lang="it-IT" sz="1800">
              <a:cs typeface="Calibri" panose="020F0502020204030204"/>
            </a:endParaRPr>
          </a:p>
        </p:txBody>
      </p:sp>
      <p:pic>
        <p:nvPicPr>
          <p:cNvPr id="6" name="Immagine 5" descr="Immagine che contiene pavimento, interni&#10;&#10;Descrizione generata automaticamente">
            <a:extLst>
              <a:ext uri="{FF2B5EF4-FFF2-40B4-BE49-F238E27FC236}">
                <a16:creationId xmlns:a16="http://schemas.microsoft.com/office/drawing/2014/main" id="{98F67797-C3AC-D8BF-4391-0734E2327838}"/>
              </a:ext>
            </a:extLst>
          </p:cNvPr>
          <p:cNvPicPr>
            <a:picLocks noChangeAspect="1"/>
          </p:cNvPicPr>
          <p:nvPr/>
        </p:nvPicPr>
        <p:blipFill>
          <a:blip r:embed="rId2"/>
          <a:stretch>
            <a:fillRect/>
          </a:stretch>
        </p:blipFill>
        <p:spPr>
          <a:xfrm>
            <a:off x="7958666" y="3429000"/>
            <a:ext cx="2370666" cy="2743200"/>
          </a:xfrm>
          <a:prstGeom prst="rect">
            <a:avLst/>
          </a:prstGeom>
        </p:spPr>
      </p:pic>
      <p:pic>
        <p:nvPicPr>
          <p:cNvPr id="8" name="Immagine 7" descr="Immagine che contiene tavolo da lavoro&#10;&#10;Descrizione generata automaticamente">
            <a:extLst>
              <a:ext uri="{FF2B5EF4-FFF2-40B4-BE49-F238E27FC236}">
                <a16:creationId xmlns:a16="http://schemas.microsoft.com/office/drawing/2014/main" id="{B97E904A-8639-7252-8B43-A33C4D9C47F8}"/>
              </a:ext>
            </a:extLst>
          </p:cNvPr>
          <p:cNvPicPr>
            <a:picLocks noChangeAspect="1"/>
          </p:cNvPicPr>
          <p:nvPr/>
        </p:nvPicPr>
        <p:blipFill>
          <a:blip r:embed="rId3"/>
          <a:stretch>
            <a:fillRect/>
          </a:stretch>
        </p:blipFill>
        <p:spPr>
          <a:xfrm>
            <a:off x="6829063" y="265073"/>
            <a:ext cx="4629873" cy="2743200"/>
          </a:xfrm>
          <a:prstGeom prst="rect">
            <a:avLst/>
          </a:prstGeom>
        </p:spPr>
      </p:pic>
      <p:sp>
        <p:nvSpPr>
          <p:cNvPr id="5" name="CasellaDiTesto 4">
            <a:extLst>
              <a:ext uri="{FF2B5EF4-FFF2-40B4-BE49-F238E27FC236}">
                <a16:creationId xmlns:a16="http://schemas.microsoft.com/office/drawing/2014/main" id="{63FE2A19-73B8-67EF-295F-BA0278B873E1}"/>
              </a:ext>
            </a:extLst>
          </p:cNvPr>
          <p:cNvSpPr txBox="1"/>
          <p:nvPr/>
        </p:nvSpPr>
        <p:spPr>
          <a:xfrm>
            <a:off x="4142792" y="3554963"/>
            <a:ext cx="184731" cy="369332"/>
          </a:xfrm>
          <a:prstGeom prst="rect">
            <a:avLst/>
          </a:prstGeom>
          <a:noFill/>
        </p:spPr>
        <p:txBody>
          <a:bodyPr wrap="none" rtlCol="0">
            <a:spAutoFit/>
          </a:bodyPr>
          <a:lstStyle/>
          <a:p>
            <a:endParaRPr lang="it-IT"/>
          </a:p>
        </p:txBody>
      </p:sp>
    </p:spTree>
    <p:extLst>
      <p:ext uri="{BB962C8B-B14F-4D97-AF65-F5344CB8AC3E}">
        <p14:creationId xmlns:p14="http://schemas.microsoft.com/office/powerpoint/2010/main" val="696124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55">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 name="Freeform: Shape 57">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2" name="Freeform: Shape 59">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38913" y="859536"/>
            <a:ext cx="4832802" cy="1243584"/>
          </a:xfrm>
        </p:spPr>
        <p:txBody>
          <a:bodyPr>
            <a:normAutofit/>
          </a:bodyPr>
          <a:lstStyle/>
          <a:p>
            <a:r>
              <a:rPr lang="it-IT" sz="3400" b="1"/>
              <a:t>Reset della scena</a:t>
            </a:r>
          </a:p>
        </p:txBody>
      </p:sp>
      <p:sp>
        <p:nvSpPr>
          <p:cNvPr id="73" name="Rectangle 6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4" name="Rectangle 6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38912" y="2512611"/>
            <a:ext cx="4832803" cy="3664351"/>
          </a:xfrm>
        </p:spPr>
        <p:txBody>
          <a:bodyPr vert="horz" lIns="91440" tIns="45720" rIns="91440" bIns="45720" rtlCol="0" anchor="t">
            <a:normAutofit/>
          </a:bodyPr>
          <a:lstStyle/>
          <a:p>
            <a:pPr marL="0" indent="0">
              <a:buNone/>
            </a:pPr>
            <a:r>
              <a:rPr lang="it-IT" sz="1800"/>
              <a:t>Nella scena è stato aggiunto un pulsante di Reset al fine di poter </a:t>
            </a:r>
            <a:r>
              <a:rPr lang="it-IT" sz="1800" b="1"/>
              <a:t>riottenere la scena originale </a:t>
            </a:r>
            <a:r>
              <a:rPr lang="it-IT" sz="1800"/>
              <a:t>in maniera veloce ed intuitiva dopo che è stata attivata la funzione di distruzione dei monumenti. La sua implementazione è avvenuta nello script </a:t>
            </a:r>
            <a:r>
              <a:rPr lang="it-IT" sz="1800" b="1" err="1"/>
              <a:t>ShowHiddenObject.cs</a:t>
            </a:r>
            <a:r>
              <a:rPr lang="it-IT" sz="1800"/>
              <a:t>.</a:t>
            </a:r>
            <a:endParaRPr lang="it-IT"/>
          </a:p>
          <a:p>
            <a:pPr marL="0" indent="0">
              <a:buNone/>
            </a:pPr>
            <a:r>
              <a:rPr lang="it-IT" sz="1800"/>
              <a:t>Questo codice gestisce sia la sostituzione del modello originale con quello frammentato per quanto riguarda la distruzione sia il corretto riposizionamento degli oggetti originali nella scena. Quest’ultima feature necessita il salvataggio delle posizioni iniziali del monumenti.</a:t>
            </a:r>
            <a:endParaRPr lang="it-IT" sz="1800">
              <a:cs typeface="Calibri" panose="020F0502020204030204"/>
            </a:endParaRPr>
          </a:p>
          <a:p>
            <a:endParaRPr lang="it-IT" sz="1800"/>
          </a:p>
          <a:p>
            <a:pPr marL="0" indent="0">
              <a:buNone/>
            </a:pPr>
            <a:endParaRPr lang="it-IT" sz="1800"/>
          </a:p>
        </p:txBody>
      </p:sp>
      <p:pic>
        <p:nvPicPr>
          <p:cNvPr id="5" name="Immagine 4" descr="Immagine che contiene testo, elettronico&#10;&#10;Descrizione generata automaticamente">
            <a:extLst>
              <a:ext uri="{FF2B5EF4-FFF2-40B4-BE49-F238E27FC236}">
                <a16:creationId xmlns:a16="http://schemas.microsoft.com/office/drawing/2014/main" id="{585D72E5-6BD1-5C38-DDAE-57793D0B2A8C}"/>
              </a:ext>
            </a:extLst>
          </p:cNvPr>
          <p:cNvPicPr>
            <a:picLocks noChangeAspect="1"/>
          </p:cNvPicPr>
          <p:nvPr/>
        </p:nvPicPr>
        <p:blipFill>
          <a:blip r:embed="rId2"/>
          <a:stretch>
            <a:fillRect/>
          </a:stretch>
        </p:blipFill>
        <p:spPr>
          <a:xfrm>
            <a:off x="6724958" y="3792645"/>
            <a:ext cx="4920538" cy="2743200"/>
          </a:xfrm>
          <a:prstGeom prst="rect">
            <a:avLst/>
          </a:prstGeom>
        </p:spPr>
      </p:pic>
      <p:pic>
        <p:nvPicPr>
          <p:cNvPr id="7" name="Immagine 6" descr="Immagine che contiene tavolo, interni, tavolino da caffè&#10;&#10;Descrizione generata automaticamente">
            <a:extLst>
              <a:ext uri="{FF2B5EF4-FFF2-40B4-BE49-F238E27FC236}">
                <a16:creationId xmlns:a16="http://schemas.microsoft.com/office/drawing/2014/main" id="{66C9F804-17F9-22A7-6460-86A897D2F7B3}"/>
              </a:ext>
            </a:extLst>
          </p:cNvPr>
          <p:cNvPicPr>
            <a:picLocks noChangeAspect="1"/>
          </p:cNvPicPr>
          <p:nvPr/>
        </p:nvPicPr>
        <p:blipFill>
          <a:blip r:embed="rId3"/>
          <a:stretch>
            <a:fillRect/>
          </a:stretch>
        </p:blipFill>
        <p:spPr>
          <a:xfrm>
            <a:off x="6724958" y="322155"/>
            <a:ext cx="5135719" cy="1938733"/>
          </a:xfrm>
          <a:prstGeom prst="rect">
            <a:avLst/>
          </a:prstGeom>
        </p:spPr>
      </p:pic>
      <p:cxnSp>
        <p:nvCxnSpPr>
          <p:cNvPr id="9" name="Connettore 2 8">
            <a:extLst>
              <a:ext uri="{FF2B5EF4-FFF2-40B4-BE49-F238E27FC236}">
                <a16:creationId xmlns:a16="http://schemas.microsoft.com/office/drawing/2014/main" id="{26820AA2-A5B4-A472-1B56-A4E8189945E7}"/>
              </a:ext>
            </a:extLst>
          </p:cNvPr>
          <p:cNvCxnSpPr>
            <a:cxnSpLocks/>
            <a:stCxn id="7" idx="2"/>
          </p:cNvCxnSpPr>
          <p:nvPr/>
        </p:nvCxnSpPr>
        <p:spPr>
          <a:xfrm>
            <a:off x="9292818" y="2260888"/>
            <a:ext cx="0" cy="15317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A9113ACA-7841-9D6E-A3BD-E5585E04541E}"/>
              </a:ext>
            </a:extLst>
          </p:cNvPr>
          <p:cNvSpPr txBox="1"/>
          <p:nvPr/>
        </p:nvSpPr>
        <p:spPr>
          <a:xfrm>
            <a:off x="9295278" y="2583650"/>
            <a:ext cx="1875452" cy="646331"/>
          </a:xfrm>
          <a:prstGeom prst="rect">
            <a:avLst/>
          </a:prstGeom>
          <a:noFill/>
        </p:spPr>
        <p:txBody>
          <a:bodyPr wrap="square" lIns="91440" tIns="45720" rIns="91440" bIns="45720" rtlCol="0" anchor="t">
            <a:spAutoFit/>
          </a:bodyPr>
          <a:lstStyle/>
          <a:p>
            <a:r>
              <a:rPr lang="it-IT" dirty="0"/>
              <a:t>Reset Monumenti </a:t>
            </a:r>
          </a:p>
        </p:txBody>
      </p:sp>
      <p:sp>
        <p:nvSpPr>
          <p:cNvPr id="4" name="Freccia circolare in su 3">
            <a:extLst>
              <a:ext uri="{FF2B5EF4-FFF2-40B4-BE49-F238E27FC236}">
                <a16:creationId xmlns:a16="http://schemas.microsoft.com/office/drawing/2014/main" id="{C28937A3-DBDB-8791-94E0-41430B8656BF}"/>
              </a:ext>
            </a:extLst>
          </p:cNvPr>
          <p:cNvSpPr/>
          <p:nvPr/>
        </p:nvSpPr>
        <p:spPr>
          <a:xfrm>
            <a:off x="9902811" y="3228208"/>
            <a:ext cx="432062" cy="196392"/>
          </a:xfrm>
          <a:prstGeom prst="curved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chemeClr val="tx1"/>
              </a:solidFill>
            </a:endParaRPr>
          </a:p>
        </p:txBody>
      </p:sp>
      <p:sp>
        <p:nvSpPr>
          <p:cNvPr id="6" name="Freccia circolare in giù 5">
            <a:extLst>
              <a:ext uri="{FF2B5EF4-FFF2-40B4-BE49-F238E27FC236}">
                <a16:creationId xmlns:a16="http://schemas.microsoft.com/office/drawing/2014/main" id="{D3210B38-E86C-C13B-F0BD-80A116459362}"/>
              </a:ext>
            </a:extLst>
          </p:cNvPr>
          <p:cNvSpPr/>
          <p:nvPr/>
        </p:nvSpPr>
        <p:spPr>
          <a:xfrm flipH="1">
            <a:off x="9888573" y="2962589"/>
            <a:ext cx="432061" cy="196392"/>
          </a:xfrm>
          <a:prstGeom prst="curved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chemeClr val="tx1"/>
              </a:solidFill>
            </a:endParaRPr>
          </a:p>
        </p:txBody>
      </p:sp>
    </p:spTree>
    <p:extLst>
      <p:ext uri="{BB962C8B-B14F-4D97-AF65-F5344CB8AC3E}">
        <p14:creationId xmlns:p14="http://schemas.microsoft.com/office/powerpoint/2010/main" val="602452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55">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 name="Freeform: Shape 57">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2" name="Freeform: Shape 59">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9F1E0F24-0E9E-1511-D2C2-F791FDEA1D7E}"/>
              </a:ext>
            </a:extLst>
          </p:cNvPr>
          <p:cNvSpPr>
            <a:spLocks noGrp="1"/>
          </p:cNvSpPr>
          <p:nvPr>
            <p:ph type="title"/>
          </p:nvPr>
        </p:nvSpPr>
        <p:spPr>
          <a:xfrm>
            <a:off x="438913" y="859536"/>
            <a:ext cx="4832802" cy="1243584"/>
          </a:xfrm>
        </p:spPr>
        <p:txBody>
          <a:bodyPr>
            <a:normAutofit/>
          </a:bodyPr>
          <a:lstStyle/>
          <a:p>
            <a:r>
              <a:rPr lang="it-IT" sz="3400" b="1"/>
              <a:t>Spatial Awareness</a:t>
            </a:r>
          </a:p>
        </p:txBody>
      </p:sp>
      <p:sp>
        <p:nvSpPr>
          <p:cNvPr id="73" name="Rectangle 6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4" name="Rectangle 6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74C77F66-9B5E-E153-D4F2-D484ECD50B3A}"/>
              </a:ext>
            </a:extLst>
          </p:cNvPr>
          <p:cNvSpPr>
            <a:spLocks noGrp="1"/>
          </p:cNvSpPr>
          <p:nvPr>
            <p:ph idx="1"/>
          </p:nvPr>
        </p:nvSpPr>
        <p:spPr>
          <a:xfrm>
            <a:off x="438912" y="2512611"/>
            <a:ext cx="4832803" cy="3664351"/>
          </a:xfrm>
        </p:spPr>
        <p:txBody>
          <a:bodyPr vert="horz" lIns="91440" tIns="45720" rIns="91440" bIns="45720" rtlCol="0" anchor="t">
            <a:normAutofit lnSpcReduction="10000"/>
          </a:bodyPr>
          <a:lstStyle/>
          <a:p>
            <a:pPr marL="0" indent="0">
              <a:buNone/>
            </a:pPr>
            <a:r>
              <a:rPr lang="it-IT" sz="1800"/>
              <a:t>Per poter raggiungere una migliore esperienza di realtà mista sono state inserite le capacità di consapevolezza spaziale. Sfruttando il mapping dell'ambiente circostante attuato </a:t>
            </a:r>
            <a:r>
              <a:rPr lang="it-IT" sz="1800" err="1"/>
              <a:t>dall'Hololens</a:t>
            </a:r>
            <a:r>
              <a:rPr lang="it-IT" sz="1800"/>
              <a:t>, è possibile </a:t>
            </a:r>
            <a:r>
              <a:rPr lang="it-IT" sz="1800" b="1"/>
              <a:t>far interagire gli ologrammi con gli elementi reali intorno all'utente</a:t>
            </a:r>
            <a:r>
              <a:rPr lang="it-IT" sz="1800"/>
              <a:t>. </a:t>
            </a:r>
            <a:endParaRPr lang="it-IT">
              <a:cs typeface="Calibri" panose="020F0502020204030204"/>
            </a:endParaRPr>
          </a:p>
          <a:p>
            <a:pPr marL="0" indent="0">
              <a:buNone/>
            </a:pPr>
            <a:r>
              <a:rPr lang="it-IT" sz="1800"/>
              <a:t>Nello specifico, è possibile prelevare i monumenti dalla loro "sede virtuale" e posizionarli su </a:t>
            </a:r>
            <a:r>
              <a:rPr lang="it-IT" sz="1800" b="1"/>
              <a:t>superfici dell'ambiente</a:t>
            </a:r>
            <a:r>
              <a:rPr lang="it-IT" sz="1800"/>
              <a:t> effettivo quali tavoli, mensole, pavimento. Nel far ciò, vengono gestite anche le collisioni con le </a:t>
            </a:r>
            <a:r>
              <a:rPr lang="it-IT" sz="1800" b="1"/>
              <a:t>mesh </a:t>
            </a:r>
            <a:r>
              <a:rPr lang="it-IT" sz="1800"/>
              <a:t>create </a:t>
            </a:r>
            <a:r>
              <a:rPr lang="it-IT" sz="1800" err="1"/>
              <a:t>dall'Hololens</a:t>
            </a:r>
            <a:r>
              <a:rPr lang="it-IT" sz="1800"/>
              <a:t> grazie all'utilizzo del component </a:t>
            </a:r>
            <a:r>
              <a:rPr lang="it-IT" sz="1800" err="1"/>
              <a:t>RigidBody</a:t>
            </a:r>
            <a:r>
              <a:rPr lang="it-IT" sz="1800"/>
              <a:t>, il quale conferisce proprietà fisiche ai game </a:t>
            </a:r>
            <a:r>
              <a:rPr lang="it-IT" sz="1800" err="1"/>
              <a:t>object</a:t>
            </a:r>
            <a:r>
              <a:rPr lang="it-IT" sz="1800"/>
              <a:t>.</a:t>
            </a:r>
            <a:endParaRPr lang="it-IT">
              <a:cs typeface="Calibri" panose="020F0502020204030204"/>
            </a:endParaRPr>
          </a:p>
          <a:p>
            <a:pPr marL="0" indent="0">
              <a:buNone/>
            </a:pPr>
            <a:endParaRPr lang="it-IT" sz="1800"/>
          </a:p>
          <a:p>
            <a:endParaRPr lang="it-IT" sz="1800"/>
          </a:p>
          <a:p>
            <a:pPr marL="0" indent="0">
              <a:buNone/>
            </a:pPr>
            <a:endParaRPr lang="it-IT" sz="1800"/>
          </a:p>
        </p:txBody>
      </p:sp>
      <p:pic>
        <p:nvPicPr>
          <p:cNvPr id="13" name="Immagine 12">
            <a:extLst>
              <a:ext uri="{FF2B5EF4-FFF2-40B4-BE49-F238E27FC236}">
                <a16:creationId xmlns:a16="http://schemas.microsoft.com/office/drawing/2014/main" id="{466D515A-D940-F959-93B5-AC6B418A6156}"/>
              </a:ext>
            </a:extLst>
          </p:cNvPr>
          <p:cNvPicPr>
            <a:picLocks noChangeAspect="1"/>
          </p:cNvPicPr>
          <p:nvPr/>
        </p:nvPicPr>
        <p:blipFill>
          <a:blip r:embed="rId2"/>
          <a:stretch>
            <a:fillRect/>
          </a:stretch>
        </p:blipFill>
        <p:spPr>
          <a:xfrm>
            <a:off x="7762397" y="351634"/>
            <a:ext cx="3647413" cy="2905447"/>
          </a:xfrm>
          <a:prstGeom prst="rect">
            <a:avLst/>
          </a:prstGeom>
        </p:spPr>
      </p:pic>
      <p:pic>
        <p:nvPicPr>
          <p:cNvPr id="4" name="Immagine 4" descr="Immagine che contiene interni, pavimento&#10;&#10;Descrizione generata automaticamente">
            <a:extLst>
              <a:ext uri="{FF2B5EF4-FFF2-40B4-BE49-F238E27FC236}">
                <a16:creationId xmlns:a16="http://schemas.microsoft.com/office/drawing/2014/main" id="{0C39574B-B02D-4EDB-3AC7-B70074B7A68D}"/>
              </a:ext>
            </a:extLst>
          </p:cNvPr>
          <p:cNvPicPr>
            <a:picLocks noChangeAspect="1"/>
          </p:cNvPicPr>
          <p:nvPr/>
        </p:nvPicPr>
        <p:blipFill>
          <a:blip r:embed="rId3"/>
          <a:stretch>
            <a:fillRect/>
          </a:stretch>
        </p:blipFill>
        <p:spPr>
          <a:xfrm>
            <a:off x="7750835" y="3643214"/>
            <a:ext cx="3641785" cy="2777720"/>
          </a:xfrm>
          <a:prstGeom prst="rect">
            <a:avLst/>
          </a:prstGeom>
        </p:spPr>
      </p:pic>
      <p:cxnSp>
        <p:nvCxnSpPr>
          <p:cNvPr id="6" name="Connettore 2 5">
            <a:extLst>
              <a:ext uri="{FF2B5EF4-FFF2-40B4-BE49-F238E27FC236}">
                <a16:creationId xmlns:a16="http://schemas.microsoft.com/office/drawing/2014/main" id="{C1768B91-AEDF-598D-3766-D5F63E1B3B8C}"/>
              </a:ext>
            </a:extLst>
          </p:cNvPr>
          <p:cNvCxnSpPr>
            <a:cxnSpLocks/>
          </p:cNvCxnSpPr>
          <p:nvPr/>
        </p:nvCxnSpPr>
        <p:spPr>
          <a:xfrm flipV="1">
            <a:off x="7258420" y="723082"/>
            <a:ext cx="747624" cy="31573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CasellaDiTesto 7">
            <a:extLst>
              <a:ext uri="{FF2B5EF4-FFF2-40B4-BE49-F238E27FC236}">
                <a16:creationId xmlns:a16="http://schemas.microsoft.com/office/drawing/2014/main" id="{B218C48F-AA74-8ABC-F015-DD6071553B37}"/>
              </a:ext>
            </a:extLst>
          </p:cNvPr>
          <p:cNvSpPr txBox="1"/>
          <p:nvPr/>
        </p:nvSpPr>
        <p:spPr>
          <a:xfrm>
            <a:off x="5667145" y="886233"/>
            <a:ext cx="2091112" cy="615553"/>
          </a:xfrm>
          <a:prstGeom prst="rect">
            <a:avLst/>
          </a:prstGeom>
          <a:noFill/>
        </p:spPr>
        <p:txBody>
          <a:bodyPr wrap="square" lIns="91440" tIns="45720" rIns="91440" bIns="45720" rtlCol="0" anchor="t">
            <a:spAutoFit/>
          </a:bodyPr>
          <a:lstStyle/>
          <a:p>
            <a:pPr algn="ctr"/>
            <a:r>
              <a:rPr lang="it-IT" sz="1700" b="1">
                <a:cs typeface="Calibri"/>
              </a:rPr>
              <a:t>Testing</a:t>
            </a:r>
            <a:endParaRPr lang="it-IT" sz="1700">
              <a:cs typeface="Calibri"/>
            </a:endParaRPr>
          </a:p>
          <a:p>
            <a:pPr algn="ctr"/>
            <a:r>
              <a:rPr lang="it-IT" sz="1700">
                <a:cs typeface="Calibri"/>
              </a:rPr>
              <a:t>Mesh Display: </a:t>
            </a:r>
            <a:r>
              <a:rPr lang="it-IT" sz="1700" err="1">
                <a:cs typeface="Calibri"/>
              </a:rPr>
              <a:t>Visible</a:t>
            </a:r>
            <a:endParaRPr lang="it-IT" sz="1700">
              <a:cs typeface="Calibri"/>
            </a:endParaRPr>
          </a:p>
        </p:txBody>
      </p:sp>
      <p:cxnSp>
        <p:nvCxnSpPr>
          <p:cNvPr id="10" name="Connettore 2 9">
            <a:extLst>
              <a:ext uri="{FF2B5EF4-FFF2-40B4-BE49-F238E27FC236}">
                <a16:creationId xmlns:a16="http://schemas.microsoft.com/office/drawing/2014/main" id="{7DADD6CA-69CC-6F1E-306C-A34C76B30204}"/>
              </a:ext>
            </a:extLst>
          </p:cNvPr>
          <p:cNvCxnSpPr>
            <a:cxnSpLocks/>
          </p:cNvCxnSpPr>
          <p:nvPr/>
        </p:nvCxnSpPr>
        <p:spPr>
          <a:xfrm>
            <a:off x="7049948" y="5100418"/>
            <a:ext cx="898585" cy="33124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56B1DFD3-31E2-E03E-871A-362C27274A56}"/>
              </a:ext>
            </a:extLst>
          </p:cNvPr>
          <p:cNvSpPr txBox="1"/>
          <p:nvPr/>
        </p:nvSpPr>
        <p:spPr>
          <a:xfrm>
            <a:off x="5728790" y="4480571"/>
            <a:ext cx="2021588" cy="615553"/>
          </a:xfrm>
          <a:prstGeom prst="rect">
            <a:avLst/>
          </a:prstGeom>
          <a:noFill/>
        </p:spPr>
        <p:txBody>
          <a:bodyPr wrap="square" lIns="91440" tIns="45720" rIns="91440" bIns="45720" rtlCol="0" anchor="t">
            <a:spAutoFit/>
          </a:bodyPr>
          <a:lstStyle/>
          <a:p>
            <a:pPr algn="ctr"/>
            <a:r>
              <a:rPr lang="it-IT" sz="1700" b="1"/>
              <a:t>Demo</a:t>
            </a:r>
            <a:endParaRPr lang="it-IT" sz="1700" b="1">
              <a:cs typeface="Calibri"/>
            </a:endParaRPr>
          </a:p>
          <a:p>
            <a:pPr algn="ctr"/>
            <a:r>
              <a:rPr lang="it-IT" sz="1700">
                <a:cs typeface="Calibri"/>
              </a:rPr>
              <a:t>Mesh Display: None</a:t>
            </a:r>
          </a:p>
        </p:txBody>
      </p:sp>
    </p:spTree>
    <p:extLst>
      <p:ext uri="{BB962C8B-B14F-4D97-AF65-F5344CB8AC3E}">
        <p14:creationId xmlns:p14="http://schemas.microsoft.com/office/powerpoint/2010/main" val="2005297186"/>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Tema</vt:lpstr>
      </vt:variant>
      <vt:variant>
        <vt:i4>1</vt:i4>
      </vt:variant>
      <vt:variant>
        <vt:lpstr>Titoli diapositive</vt:lpstr>
      </vt:variant>
      <vt:variant>
        <vt:i4>10</vt:i4>
      </vt:variant>
    </vt:vector>
  </HeadingPairs>
  <TitlesOfParts>
    <vt:vector size="11" baseType="lpstr">
      <vt:lpstr>Tema di Office</vt:lpstr>
      <vt:lpstr>Presentazione standard di PowerPoint</vt:lpstr>
      <vt:lpstr>Mixed Reality con Microsoft HoloLens per la visualizzazione di monumenti </vt:lpstr>
      <vt:lpstr>Tecnologie utilizzate</vt:lpstr>
      <vt:lpstr>Features implementate</vt:lpstr>
      <vt:lpstr>Manipolazione dei monumenti nella scena </vt:lpstr>
      <vt:lpstr>Didattica interattiva</vt:lpstr>
      <vt:lpstr>Distruzione dei monumenti</vt:lpstr>
      <vt:lpstr>Reset della scena</vt:lpstr>
      <vt:lpstr>Spatial Awareness</vt:lpstr>
      <vt:lpstr>Sviluppi futuri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CAPPELLA SIMONE</dc:creator>
  <cp:revision>36</cp:revision>
  <dcterms:created xsi:type="dcterms:W3CDTF">2022-06-27T19:32:55Z</dcterms:created>
  <dcterms:modified xsi:type="dcterms:W3CDTF">2022-06-29T09:22:02Z</dcterms:modified>
</cp:coreProperties>
</file>

<file path=docProps/thumbnail.jpeg>
</file>